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8" r:id="rId3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4539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92e6bbba7ab66dfaa42#tid=68f7000eba80cb000ac8dee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第二册  SJ</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435608"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48.png"/><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image" Target="../media/image62.png"/><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64.png"/></Relationships>
</file>

<file path=ppt/slides/_rels/slide2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67.png"/><Relationship Id="rId4" Type="http://schemas.openxmlformats.org/officeDocument/2006/relationships/image" Target="../media/image66.png"/></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71.png"/></Relationships>
</file>

<file path=ppt/slides/_rels/slide3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73.png"/></Relationships>
</file>

<file path=ppt/slides/_rels/slide3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O_4_BD.13_1#f5aba36e9?vcp=1&amp;vop=1&amp;pid=66936280e&amp;color=36,64,97&amp;vtp=1&amp;bt=1&amp;bbb=1&amp;hb=1"/>
          <p:cNvSpPr/>
          <p:nvPr/>
        </p:nvSpPr>
        <p:spPr>
          <a:xfrm>
            <a:off x="539496" y="828000"/>
            <a:ext cx="11109960" cy="706565"/>
          </a:xfrm>
          <a:prstGeom prst="rect">
            <a:avLst/>
          </a:prstGeom>
          <a:noFill/>
          <a:ln/>
        </p:spPr>
        <p:txBody>
          <a:bodyPr wrap="none" lIns="0" tIns="0" rIns="0" bIns="0" rtlCol="0" anchor="t"/>
          <a:lstStyle/>
          <a:p>
            <a:pPr algn="l" latinLnBrk="1">
              <a:lnSpc>
                <a:spcPts val="30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投掷一枚均匀的骰子，每次掷得的点数为5或6时得2分，掷得的点数为1，2，3，4时得1分</a:t>
            </a:r>
            <a:r>
              <a:rPr lang="en-US" altLang="zh-CN" sz="1800" b="0" i="0">
                <a:solidFill>
                  <a:srgbClr val="244061"/>
                </a:solidFill>
                <a:latin typeface="Times New Roman" pitchFamily="34" charset="0"/>
                <a:ea typeface="微软雅黑" pitchFamily="34" charset="-122"/>
                <a:cs typeface="Times New Roman" pitchFamily="34" charset="-120"/>
              </a:rPr>
              <a:t>，独立地重复掷</a:t>
            </a:r>
          </a:p>
          <a:p>
            <a:pPr latinLnBrk="1">
              <a:lnSpc>
                <a:spcPts val="2800"/>
              </a:lnSpc>
            </a:pPr>
            <a:r>
              <a:rPr lang="en-US" altLang="zh-CN" b="0" i="0">
                <a:solidFill>
                  <a:srgbClr val="244061"/>
                </a:solidFill>
                <a:latin typeface="Times New Roman" pitchFamily="34" charset="0"/>
                <a:ea typeface="微软雅黑" pitchFamily="34" charset="-122"/>
                <a:cs typeface="Times New Roman" pitchFamily="34" charset="-120"/>
              </a:rPr>
              <a:t>一枚骰子</a:t>
            </a:r>
            <a:r>
              <a:rPr lang="en-US" altLang="zh-CN" b="0" i="0" dirty="0">
                <a:solidFill>
                  <a:srgbClr val="244061"/>
                </a:solidFill>
                <a:latin typeface="Times New Roman" pitchFamily="34" charset="0"/>
                <a:ea typeface="微软雅黑" pitchFamily="34" charset="-122"/>
                <a:cs typeface="Times New Roman" pitchFamily="34" charset="-120"/>
              </a:rPr>
              <a:t>，将每次得分相加的结果作为最终得分.</a:t>
            </a:r>
            <a:endParaRPr lang="en-US" altLang="zh-CN" dirty="0"/>
          </a:p>
        </p:txBody>
      </p:sp>
      <mc:AlternateContent xmlns:mc="http://schemas.openxmlformats.org/markup-compatibility/2006" xmlns:a14="http://schemas.microsoft.com/office/drawing/2010/main">
        <mc:Choice Requires="a14">
          <p:sp>
            <p:nvSpPr>
              <p:cNvPr id="3" name="QO_5_BD.14_1#9bebfb1c0?vcp=1&amp;vop=1&amp;pid=f5aba36e9&amp;color=36,64,97&amp;vtp=1&amp;bbb=1"/>
              <p:cNvSpPr/>
              <p:nvPr/>
            </p:nvSpPr>
            <p:spPr>
              <a:xfrm>
                <a:off x="539496" y="1580349"/>
                <a:ext cx="11109960" cy="335090"/>
              </a:xfrm>
              <a:prstGeom prst="rect">
                <a:avLst/>
              </a:prstGeom>
              <a:noFill/>
              <a:ln/>
            </p:spPr>
            <p:txBody>
              <a:bodyPr wrap="none" lIns="0" tIns="0" rIns="0" bIns="0" rtlCol="0" anchor="t"/>
              <a:lstStyle/>
              <a:p>
                <a:pPr algn="l" latinLnBrk="1">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设投掷2次骰子，最终得分为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，求随机变量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的分布列与期望；</a:t>
                </a:r>
                <a:endParaRPr lang="en-US" altLang="zh-CN" sz="1800" dirty="0"/>
              </a:p>
            </p:txBody>
          </p:sp>
        </mc:Choice>
        <mc:Fallback xmlns="">
          <p:sp>
            <p:nvSpPr>
              <p:cNvPr id="3" name="QO_5_BD.14_1#9bebfb1c0?vcp=1&amp;vop=1&amp;pid=f5aba36e9&amp;color=36,64,97&amp;vtp=1&amp;bbb=1"/>
              <p:cNvSpPr>
                <a:spLocks noRot="1" noChangeAspect="1" noMove="1" noResize="1" noEditPoints="1" noAdjustHandles="1" noChangeArrowheads="1" noChangeShapeType="1" noTextEdit="1"/>
              </p:cNvSpPr>
              <p:nvPr/>
            </p:nvSpPr>
            <p:spPr>
              <a:xfrm>
                <a:off x="539496" y="1580349"/>
                <a:ext cx="11109960" cy="335090"/>
              </a:xfrm>
              <a:prstGeom prst="rect">
                <a:avLst/>
              </a:prstGeom>
              <a:blipFill>
                <a:blip r:embed="rId3"/>
                <a:stretch>
                  <a:fillRect l="-1317" t="-7273" b="-4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5_AN.15_1#9bebfb1c0?vcp=1&amp;vop=1&amp;pid=f5aba36e9&amp;color=36,64,97&amp;vtp=1&amp;bbb=1"/>
              <p:cNvSpPr/>
              <p:nvPr/>
            </p:nvSpPr>
            <p:spPr>
              <a:xfrm>
                <a:off x="539496" y="1926425"/>
                <a:ext cx="11109960" cy="2459355"/>
              </a:xfrm>
              <a:prstGeom prst="rect">
                <a:avLst/>
              </a:prstGeom>
              <a:noFill/>
              <a:ln/>
            </p:spPr>
            <p:txBody>
              <a:bodyPr wrap="none" lIns="0" tIns="0" rIns="0" bIns="0" rtlCol="0" anchor="t"/>
              <a:lstStyle/>
              <a:p>
                <a:pPr algn="l" latinLnBrk="1">
                  <a:lnSpc>
                    <a:spcPts val="4200"/>
                  </a:lnSpc>
                </a:pPr>
                <a:r>
                  <a:rPr lang="en-US" altLang="zh-CN" sz="1800" b="0" i="0" dirty="0">
                    <a:solidFill>
                      <a:srgbClr val="6565FF"/>
                    </a:solidFill>
                    <a:latin typeface="Times New Roman" pitchFamily="34" charset="0"/>
                    <a:ea typeface="微软雅黑" pitchFamily="34" charset="-122"/>
                    <a:cs typeface="Times New Roman" pitchFamily="34" charset="-120"/>
                  </a:rPr>
                  <a:t>【解】得2分的概率为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，得1分的概率为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的可能取值为2,3,4.</a:t>
                </a:r>
                <a:endParaRPr lang="en-US" altLang="zh-CN" sz="1800" dirty="0"/>
              </a:p>
              <a:p>
                <a:pPr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=3)=2×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的分布列为</a:t>
                </a:r>
                <a:endParaRPr lang="en-US" altLang="zh-CN" sz="1800" dirty="0"/>
              </a:p>
            </p:txBody>
          </p:sp>
        </mc:Choice>
        <mc:Fallback xmlns="">
          <p:sp>
            <p:nvSpPr>
              <p:cNvPr id="4" name="QO_5_AN.15_1#9bebfb1c0?vcp=1&amp;vop=1&amp;pid=f5aba36e9&amp;color=36,64,97&amp;vtp=1&amp;bbb=1"/>
              <p:cNvSpPr>
                <a:spLocks noRot="1" noChangeAspect="1" noMove="1" noResize="1" noEditPoints="1" noAdjustHandles="1" noChangeArrowheads="1" noChangeShapeType="1" noTextEdit="1"/>
              </p:cNvSpPr>
              <p:nvPr/>
            </p:nvSpPr>
            <p:spPr>
              <a:xfrm>
                <a:off x="539496" y="1926425"/>
                <a:ext cx="11109960" cy="2459355"/>
              </a:xfrm>
              <a:prstGeom prst="rect">
                <a:avLst/>
              </a:prstGeom>
              <a:blipFill>
                <a:blip r:embed="rId4"/>
                <a:stretch>
                  <a:fillRect l="-1317" b="-595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1" name="QO_5_AN.15_2#9bebfb1c0?colgroup=6,13,13,13&amp;vcp=1&amp;vop=1&amp;pid=f5aba36e9&amp;color=36,64,97&amp;vtp=1&amp;bbb=1"/>
              <p:cNvGraphicFramePr>
                <a:graphicFrameLocks noGrp="1"/>
              </p:cNvGraphicFramePr>
              <p:nvPr>
                <p:extLst>
                  <p:ext uri="{D42A27DB-BD31-4B8C-83A1-F6EECF244321}">
                    <p14:modId xmlns:p14="http://schemas.microsoft.com/office/powerpoint/2010/main" val="2711919485"/>
                  </p:ext>
                </p:extLst>
              </p:nvPr>
            </p:nvGraphicFramePr>
            <p:xfrm>
              <a:off x="539496" y="4515383"/>
              <a:ext cx="11073384" cy="964502"/>
            </p:xfrm>
            <a:graphic>
              <a:graphicData uri="http://schemas.openxmlformats.org/drawingml/2006/table">
                <a:tbl>
                  <a:tblPr/>
                  <a:tblGrid>
                    <a:gridCol w="1527048">
                      <a:extLst>
                        <a:ext uri="{9D8B030D-6E8A-4147-A177-3AD203B41FA5}">
                          <a16:colId xmlns:a16="http://schemas.microsoft.com/office/drawing/2014/main" val="20000"/>
                        </a:ext>
                      </a:extLst>
                    </a:gridCol>
                    <a:gridCol w="3182112">
                      <a:extLst>
                        <a:ext uri="{9D8B030D-6E8A-4147-A177-3AD203B41FA5}">
                          <a16:colId xmlns:a16="http://schemas.microsoft.com/office/drawing/2014/main" val="20001"/>
                        </a:ext>
                      </a:extLst>
                    </a:gridCol>
                    <a:gridCol w="3182112">
                      <a:extLst>
                        <a:ext uri="{9D8B030D-6E8A-4147-A177-3AD203B41FA5}">
                          <a16:colId xmlns:a16="http://schemas.microsoft.com/office/drawing/2014/main" val="20002"/>
                        </a:ext>
                      </a:extLst>
                    </a:gridCol>
                    <a:gridCol w="3182112">
                      <a:extLst>
                        <a:ext uri="{9D8B030D-6E8A-4147-A177-3AD203B41FA5}">
                          <a16:colId xmlns:a16="http://schemas.microsoft.com/office/drawing/2014/main" val="20003"/>
                        </a:ext>
                      </a:extLst>
                    </a:gridCol>
                  </a:tblGrid>
                  <a:tr h="404241">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X</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60261">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P</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4</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4</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11" name="QO_5_AN.15_2#9bebfb1c0?colgroup=6,13,13,13&amp;vcp=1&amp;vop=1&amp;pid=f5aba36e9&amp;color=36,64,97&amp;vtp=1&amp;bbb=1"/>
              <p:cNvGraphicFramePr>
                <a:graphicFrameLocks noGrp="1"/>
              </p:cNvGraphicFramePr>
              <p:nvPr>
                <p:extLst>
                  <p:ext uri="{D42A27DB-BD31-4B8C-83A1-F6EECF244321}">
                    <p14:modId xmlns:p14="http://schemas.microsoft.com/office/powerpoint/2010/main" val="2711919485"/>
                  </p:ext>
                </p:extLst>
              </p:nvPr>
            </p:nvGraphicFramePr>
            <p:xfrm>
              <a:off x="539496" y="4515383"/>
              <a:ext cx="11073384" cy="964502"/>
            </p:xfrm>
            <a:graphic>
              <a:graphicData uri="http://schemas.openxmlformats.org/drawingml/2006/table">
                <a:tbl>
                  <a:tblPr/>
                  <a:tblGrid>
                    <a:gridCol w="1527048">
                      <a:extLst>
                        <a:ext uri="{9D8B030D-6E8A-4147-A177-3AD203B41FA5}">
                          <a16:colId xmlns:a16="http://schemas.microsoft.com/office/drawing/2014/main" val="20000"/>
                        </a:ext>
                      </a:extLst>
                    </a:gridCol>
                    <a:gridCol w="3182112">
                      <a:extLst>
                        <a:ext uri="{9D8B030D-6E8A-4147-A177-3AD203B41FA5}">
                          <a16:colId xmlns:a16="http://schemas.microsoft.com/office/drawing/2014/main" val="20001"/>
                        </a:ext>
                      </a:extLst>
                    </a:gridCol>
                    <a:gridCol w="3182112">
                      <a:extLst>
                        <a:ext uri="{9D8B030D-6E8A-4147-A177-3AD203B41FA5}">
                          <a16:colId xmlns:a16="http://schemas.microsoft.com/office/drawing/2014/main" val="20002"/>
                        </a:ext>
                      </a:extLst>
                    </a:gridCol>
                    <a:gridCol w="3182112">
                      <a:extLst>
                        <a:ext uri="{9D8B030D-6E8A-4147-A177-3AD203B41FA5}">
                          <a16:colId xmlns:a16="http://schemas.microsoft.com/office/drawing/2014/main" val="20003"/>
                        </a:ext>
                      </a:extLst>
                    </a:gridCol>
                  </a:tblGrid>
                  <a:tr h="404241">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X</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60261">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P</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48276" t="-73913" r="-200383" b="-434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48276" t="-73913" r="-100383" b="-434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48276" t="-73913" r="-383" b="-4348"/>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6" name="QO_5_AN.15_3#9bebfb1c0?vcp=1&amp;vop=1&amp;pid=f5aba36e9&amp;color=36,64,97&amp;vtp=1&amp;bbb=1"/>
              <p:cNvSpPr/>
              <p:nvPr/>
            </p:nvSpPr>
            <p:spPr>
              <a:xfrm>
                <a:off x="539496" y="5607583"/>
                <a:ext cx="11109960" cy="497396"/>
              </a:xfrm>
              <a:prstGeom prst="rect">
                <a:avLst/>
              </a:prstGeom>
              <a:noFill/>
              <a:ln/>
            </p:spPr>
            <p:txBody>
              <a:bodyPr wrap="none" lIns="0" tIns="0" rIns="0" bIns="0" rtlCol="0" anchor="t"/>
              <a:lstStyle/>
              <a:p>
                <a:pPr algn="l" latinLnBrk="1">
                  <a:lnSpc>
                    <a:spcPts val="4200"/>
                  </a:lnSpc>
                </a:pPr>
                <a:r>
                  <a:rPr lang="en-US" altLang="zh-CN" sz="1800" b="0" i="0" dirty="0">
                    <a:solidFill>
                      <a:srgbClr val="6565FF"/>
                    </a:solidFill>
                    <a:latin typeface="Times New Roman" pitchFamily="34" charset="0"/>
                    <a:ea typeface="微软雅黑" pitchFamily="34" charset="-122"/>
                    <a:cs typeface="Times New Roman" pitchFamily="34" charset="-120"/>
                  </a:rPr>
                  <a:t>数学期望</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+3×</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5_AN.15_3#9bebfb1c0?vcp=1&amp;vop=1&amp;pid=f5aba36e9&amp;color=36,64,97&amp;vtp=1&amp;bbb=1"/>
              <p:cNvSpPr>
                <a:spLocks noRot="1" noChangeAspect="1" noMove="1" noResize="1" noEditPoints="1" noAdjustHandles="1" noChangeArrowheads="1" noChangeShapeType="1" noTextEdit="1"/>
              </p:cNvSpPr>
              <p:nvPr/>
            </p:nvSpPr>
            <p:spPr>
              <a:xfrm>
                <a:off x="539496" y="5607583"/>
                <a:ext cx="11109960" cy="497396"/>
              </a:xfrm>
              <a:prstGeom prst="rect">
                <a:avLst/>
              </a:prstGeom>
              <a:blipFill>
                <a:blip r:embed="rId6"/>
                <a:stretch>
                  <a:fillRect l="-1317" b="-1604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anim calcmode="lin" valueType="num">
                                      <p:cBhvr>
                                        <p:cTn id="38" dur="500" fill="hold"/>
                                        <p:tgtEl>
                                          <p:spTgt spid="11"/>
                                        </p:tgtEl>
                                        <p:attrNameLst>
                                          <p:attrName>ppt_x</p:attrName>
                                        </p:attrNameLst>
                                      </p:cBhvr>
                                      <p:tavLst>
                                        <p:tav tm="0">
                                          <p:val>
                                            <p:strVal val="#ppt_x"/>
                                          </p:val>
                                        </p:tav>
                                        <p:tav tm="100000">
                                          <p:val>
                                            <p:strVal val="#ppt_x"/>
                                          </p:val>
                                        </p:tav>
                                      </p:tavLst>
                                    </p:anim>
                                    <p:anim calcmode="lin" valueType="num">
                                      <p:cBhvr>
                                        <p:cTn id="39" dur="5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bg/>
                                          </p:spTgt>
                                        </p:tgtEl>
                                        <p:attrNameLst>
                                          <p:attrName>style.visibility</p:attrName>
                                        </p:attrNameLst>
                                      </p:cBhvr>
                                      <p:to>
                                        <p:strVal val="visible"/>
                                      </p:to>
                                    </p:set>
                                    <p:animEffect transition="in" filter="fade">
                                      <p:cBhvr>
                                        <p:cTn id="42" dur="500"/>
                                        <p:tgtEl>
                                          <p:spTgt spid="6">
                                            <p:bg/>
                                          </p:spTgt>
                                        </p:tgtEl>
                                      </p:cBhvr>
                                    </p:animEffect>
                                    <p:anim calcmode="lin" valueType="num">
                                      <p:cBhvr>
                                        <p:cTn id="43" dur="500" fill="hold"/>
                                        <p:tgtEl>
                                          <p:spTgt spid="6">
                                            <p:bg/>
                                          </p:spTgt>
                                        </p:tgtEl>
                                        <p:attrNameLst>
                                          <p:attrName>ppt_x</p:attrName>
                                        </p:attrNameLst>
                                      </p:cBhvr>
                                      <p:tavLst>
                                        <p:tav tm="0">
                                          <p:val>
                                            <p:strVal val="#ppt_x"/>
                                          </p:val>
                                        </p:tav>
                                        <p:tav tm="100000">
                                          <p:val>
                                            <p:strVal val="#ppt_x"/>
                                          </p:val>
                                        </p:tav>
                                      </p:tavLst>
                                    </p:anim>
                                    <p:anim calcmode="lin" valueType="num">
                                      <p:cBhvr>
                                        <p:cTn id="44" dur="500" fill="hold"/>
                                        <p:tgtEl>
                                          <p:spTgt spid="6">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Effect transition="in" filter="fade">
                                      <p:cBhvr>
                                        <p:cTn id="47" dur="500"/>
                                        <p:tgtEl>
                                          <p:spTgt spid="6">
                                            <p:txEl>
                                              <p:pRg st="0" end="0"/>
                                            </p:txEl>
                                          </p:spTgt>
                                        </p:tgtEl>
                                      </p:cBhvr>
                                    </p:animEffect>
                                    <p:anim calcmode="lin" valueType="num">
                                      <p:cBhvr>
                                        <p:cTn id="4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16_1#3a5469c98?vcp=1&amp;vop=1&amp;pid=f5aba36e9&amp;color=36,64,97&amp;vtp=1&amp;bt=1&amp;bbb=1"/>
              <p:cNvSpPr/>
              <p:nvPr/>
            </p:nvSpPr>
            <p:spPr>
              <a:xfrm>
                <a:off x="539496" y="1380381"/>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次投掷得分恰为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分的概率为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5_BD.16_1#3a5469c98?vcp=1&amp;vop=1&amp;pid=f5aba36e9&amp;color=36,64,97&amp;vtp=1&amp;bt=1&amp;bbb=1"/>
              <p:cNvSpPr>
                <a:spLocks noRot="1" noChangeAspect="1" noMove="1" noResize="1" noEditPoints="1" noAdjustHandles="1" noChangeArrowheads="1" noChangeShapeType="1" noTextEdit="1"/>
              </p:cNvSpPr>
              <p:nvPr/>
            </p:nvSpPr>
            <p:spPr>
              <a:xfrm>
                <a:off x="539496" y="1380381"/>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5_AN.17_1#3a5469c98?vcp=1&amp;vop=1&amp;pid=f5aba36e9&amp;color=36,64,97&amp;vtp=1&amp;bbb=1&amp;hb=1"/>
              <p:cNvSpPr/>
              <p:nvPr/>
            </p:nvSpPr>
            <p:spPr>
              <a:xfrm>
                <a:off x="539496" y="1754015"/>
                <a:ext cx="11109960" cy="8382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800" b="0" i="0" dirty="0">
                    <a:solidFill>
                      <a:srgbClr val="6565FF"/>
                    </a:solidFill>
                    <a:latin typeface="Times New Roman" pitchFamily="34" charset="0"/>
                    <a:ea typeface="微软雅黑" pitchFamily="34" charset="-122"/>
                    <a:cs typeface="Times New Roman" pitchFamily="34" charset="-120"/>
                  </a:rPr>
                  <a:t>次投掷得分恰为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分，所以只有1次投掷得2分,其余每次均得1分，</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𝑛</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100"/>
                  </a:lnSpc>
                </a:pPr>
                <a:endParaRPr lang="en-US" altLang="zh-CN" dirty="0"/>
              </a:p>
            </p:txBody>
          </p:sp>
        </mc:Choice>
        <mc:Fallback xmlns="">
          <p:sp>
            <p:nvSpPr>
              <p:cNvPr id="3" name="QO_5_AN.17_1#3a5469c98?vcp=1&amp;vop=1&amp;pid=f5aba36e9&amp;color=36,64,97&amp;vtp=1&amp;bbb=1&amp;hb=1"/>
              <p:cNvSpPr>
                <a:spLocks noRot="1" noChangeAspect="1" noMove="1" noResize="1" noEditPoints="1" noAdjustHandles="1" noChangeArrowheads="1" noChangeShapeType="1" noTextEdit="1"/>
              </p:cNvSpPr>
              <p:nvPr/>
            </p:nvSpPr>
            <p:spPr>
              <a:xfrm>
                <a:off x="539496" y="1754015"/>
                <a:ext cx="11109960" cy="838200"/>
              </a:xfrm>
              <a:prstGeom prst="rect">
                <a:avLst/>
              </a:prstGeom>
              <a:blipFill>
                <a:blip r:embed="rId4"/>
                <a:stretch>
                  <a:fillRect l="-1317" b="-948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5_AN.17_1#3a5469c98?vcp=1&amp;vop=1&amp;pid=f5aba36e9&amp;color=36,64,97&amp;vtp=1&amp;bbb=1&amp;hb=1">
                <a:extLst>
                  <a:ext uri="{FF2B5EF4-FFF2-40B4-BE49-F238E27FC236}">
                    <a16:creationId xmlns:a16="http://schemas.microsoft.com/office/drawing/2014/main" id="{5B2102F9-0CA6-C1C6-7646-E9CC416606D1}"/>
                  </a:ext>
                </a:extLst>
              </p:cNvPr>
              <p:cNvSpPr/>
              <p:nvPr/>
            </p:nvSpPr>
            <p:spPr>
              <a:xfrm>
                <a:off x="539496" y="2600025"/>
                <a:ext cx="11109960" cy="1168400"/>
              </a:xfrm>
              <a:prstGeom prst="rect">
                <a:avLst/>
              </a:prstGeom>
              <a:noFill/>
              <a:ln/>
            </p:spPr>
            <p:txBody>
              <a:bodyPr wrap="square" lIns="0" tIns="0" rIns="0" bIns="0" rtlCol="0" anchor="t"/>
              <a:lstStyle/>
              <a:p>
                <a:pPr latinLnBrk="1">
                  <a:lnSpc>
                    <a:spcPts val="4600"/>
                  </a:lnSpc>
                </a:pP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𝑆</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a:solidFill>
                          <a:srgbClr val="6565FF"/>
                        </a:solidFill>
                        <a:latin typeface="Cambria Math" pitchFamily="34" charset="0"/>
                        <a:ea typeface="Cambria Math" pitchFamily="34" charset="-122"/>
                        <a:cs typeface="Cambria Math" pitchFamily="34" charset="-120"/>
                      </a:rPr>
                      <m:t>[</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1×</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+2×</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+3×</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−1)+1]1)×</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up>
                    </m:sSup>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𝑛</m:t>
                        </m:r>
                      </m:sup>
                    </m:sSup>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，①</a:t>
                </a:r>
                <a14:m>
                  <m:oMath xmlns:m="http://schemas.openxmlformats.org/officeDocument/2006/math">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𝑆</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a:solidFill>
                          <a:srgbClr val="6565FF"/>
                        </a:solidFill>
                        <a:latin typeface="Cambria Math" pitchFamily="34" charset="0"/>
                        <a:ea typeface="Cambria Math" pitchFamily="34" charset="-122"/>
                        <a:cs typeface="Cambria Math" pitchFamily="34" charset="-120"/>
                      </a:rPr>
                      <m:t>[1×</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+2×</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+3×</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4</m:t>
                        </m:r>
                      </m:sup>
                    </m:sSup>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𝑛</m:t>
                        </m:r>
                      </m:sup>
                    </m:sSup>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up>
                    </m:sSup>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，②</a:t>
                </a:r>
                <a:endParaRPr lang="en-US" altLang="zh-CN" dirty="0"/>
              </a:p>
              <a:p>
                <a:pPr latinLnBrk="1">
                  <a:lnSpc>
                    <a:spcPts val="100"/>
                  </a:lnSpc>
                </a:pPr>
                <a:endParaRPr lang="en-US" altLang="zh-CN" dirty="0"/>
              </a:p>
            </p:txBody>
          </p:sp>
        </mc:Choice>
        <mc:Fallback xmlns="">
          <p:sp>
            <p:nvSpPr>
              <p:cNvPr id="4" name="QO_5_AN.17_1#3a5469c98?vcp=1&amp;vop=1&amp;pid=f5aba36e9&amp;color=36,64,97&amp;vtp=1&amp;bbb=1&amp;hb=1">
                <a:extLst>
                  <a:ext uri="{FF2B5EF4-FFF2-40B4-BE49-F238E27FC236}">
                    <a16:creationId xmlns:a16="http://schemas.microsoft.com/office/drawing/2014/main" id="{5B2102F9-0CA6-C1C6-7646-E9CC416606D1}"/>
                  </a:ext>
                </a:extLst>
              </p:cNvPr>
              <p:cNvSpPr>
                <a:spLocks noRot="1" noChangeAspect="1" noMove="1" noResize="1" noEditPoints="1" noAdjustHandles="1" noChangeArrowheads="1" noChangeShapeType="1" noTextEdit="1"/>
              </p:cNvSpPr>
              <p:nvPr/>
            </p:nvSpPr>
            <p:spPr>
              <a:xfrm>
                <a:off x="539496" y="2600025"/>
                <a:ext cx="11109960" cy="1168400"/>
              </a:xfrm>
              <a:prstGeom prst="rect">
                <a:avLst/>
              </a:prstGeom>
              <a:blipFill>
                <a:blip r:embed="rId5"/>
                <a:stretch>
                  <a:fillRect l="-988" b="-314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5_AN.17_1#3a5469c98?vcp=1&amp;vop=1&amp;pid=f5aba36e9&amp;color=36,64,97&amp;vtp=1&amp;bbb=1&amp;hb=1">
                <a:extLst>
                  <a:ext uri="{FF2B5EF4-FFF2-40B4-BE49-F238E27FC236}">
                    <a16:creationId xmlns:a16="http://schemas.microsoft.com/office/drawing/2014/main" id="{5E8987B4-35C7-F1FC-6278-82A64A69F444}"/>
                  </a:ext>
                </a:extLst>
              </p:cNvPr>
              <p:cNvSpPr/>
              <p:nvPr/>
            </p:nvSpPr>
            <p:spPr>
              <a:xfrm>
                <a:off x="539496" y="3768425"/>
                <a:ext cx="11109960" cy="1707071"/>
              </a:xfrm>
              <a:prstGeom prst="rect">
                <a:avLst/>
              </a:prstGeom>
              <a:noFill/>
              <a:ln/>
            </p:spPr>
            <p:txBody>
              <a:bodyPr wrap="none" lIns="0" tIns="0" rIns="0" bIns="0" rtlCol="0" anchor="t"/>
              <a:lstStyle/>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①−②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得,</a:t>
                </a:r>
              </a:p>
              <a:p>
                <a:pPr latinLnBrk="1">
                  <a:lnSpc>
                    <a:spcPts val="5900"/>
                  </a:lnSpc>
                </a:pP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m:rPr>
                        <m:nor/>
                      </m:rPr>
                      <a:rPr lang="en-US" altLang="zh-CN" sz="1800" b="0" i="0">
                        <a:solidFill>
                          <a:srgbClr val="6565FF"/>
                        </a:solidFill>
                        <a:latin typeface="Cambria Math" pitchFamily="34" charset="0"/>
                        <a:ea typeface="Cambria Math" pitchFamily="34" charset="-122"/>
                        <a:cs typeface="Cambria Math" pitchFamily="34" charset="-120"/>
                      </a:rPr>
                      <m:t> </m:t>
                    </m:r>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m:rPr>
                            <m:nor/>
                          </m:rPr>
                          <a:rPr lang="en-US" altLang="zh-CN" sz="1800" b="0" i="0">
                            <a:solidFill>
                              <a:srgbClr val="6565FF"/>
                            </a:solidFill>
                            <a:latin typeface="Cambria Math" pitchFamily="34" charset="0"/>
                            <a:ea typeface="Cambria Math" pitchFamily="34" charset="-122"/>
                            <a:cs typeface="Cambria Math" pitchFamily="34" charset="-120"/>
                          </a:rPr>
                          <m:t> </m:t>
                        </m:r>
                      </m:e>
                    </m: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sup>
                            </m:sSup>
                            <m:r>
                              <m:rPr>
                                <m:nor/>
                              </m:rPr>
                              <a:rPr lang="en-US" altLang="zh-CN" sz="1800" b="0" i="0">
                                <a:solidFill>
                                  <a:srgbClr val="6565FF"/>
                                </a:solidFill>
                                <a:latin typeface="Cambria Math" pitchFamily="34" charset="0"/>
                                <a:ea typeface="Cambria Math" pitchFamily="34" charset="-122"/>
                                <a:cs typeface="Cambria Math" pitchFamily="34" charset="-120"/>
                              </a:rPr>
                              <m:t> </m:t>
                            </m:r>
                          </m:e>
                        </m:d>
                      </m:num>
                      <m:den>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𝑛</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𝑆</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=3−(</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+3)</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5_AN.17_1#3a5469c98?vcp=1&amp;vop=1&amp;pid=f5aba36e9&amp;color=36,64,97&amp;vtp=1&amp;bbb=1&amp;hb=1">
                <a:extLst>
                  <a:ext uri="{FF2B5EF4-FFF2-40B4-BE49-F238E27FC236}">
                    <a16:creationId xmlns:a16="http://schemas.microsoft.com/office/drawing/2014/main" id="{5E8987B4-35C7-F1FC-6278-82A64A69F444}"/>
                  </a:ext>
                </a:extLst>
              </p:cNvPr>
              <p:cNvSpPr>
                <a:spLocks noRot="1" noChangeAspect="1" noMove="1" noResize="1" noEditPoints="1" noAdjustHandles="1" noChangeArrowheads="1" noChangeShapeType="1" noTextEdit="1"/>
              </p:cNvSpPr>
              <p:nvPr/>
            </p:nvSpPr>
            <p:spPr>
              <a:xfrm>
                <a:off x="539496" y="3768425"/>
                <a:ext cx="11109960" cy="1707071"/>
              </a:xfrm>
              <a:prstGeom prst="rect">
                <a:avLst/>
              </a:prstGeom>
              <a:blipFill>
                <a:blip r:embed="rId6"/>
                <a:stretch>
                  <a:fillRect l="-1317" b="-50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anim calcmode="lin" valueType="num">
                                      <p:cBhvr>
                                        <p:cTn id="23" dur="500" fill="hold"/>
                                        <p:tgtEl>
                                          <p:spTgt spid="4">
                                            <p:bg/>
                                          </p:spTgt>
                                        </p:tgtEl>
                                        <p:attrNameLst>
                                          <p:attrName>ppt_x</p:attrName>
                                        </p:attrNameLst>
                                      </p:cBhvr>
                                      <p:tavLst>
                                        <p:tav tm="0">
                                          <p:val>
                                            <p:strVal val="#ppt_x"/>
                                          </p:val>
                                        </p:tav>
                                        <p:tav tm="100000">
                                          <p:val>
                                            <p:strVal val="#ppt_x"/>
                                          </p:val>
                                        </p:tav>
                                      </p:tavLst>
                                    </p:anim>
                                    <p:anim calcmode="lin" valueType="num">
                                      <p:cBhvr>
                                        <p:cTn id="24" dur="500" fill="hold"/>
                                        <p:tgtEl>
                                          <p:spTgt spid="4">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anim calcmode="lin" valueType="num">
                                      <p:cBhvr>
                                        <p:cTn id="2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bg/>
                                          </p:spTgt>
                                        </p:tgtEl>
                                        <p:attrNameLst>
                                          <p:attrName>style.visibility</p:attrName>
                                        </p:attrNameLst>
                                      </p:cBhvr>
                                      <p:to>
                                        <p:strVal val="visible"/>
                                      </p:to>
                                    </p:set>
                                    <p:animEffect transition="in" filter="fade">
                                      <p:cBhvr>
                                        <p:cTn id="32" dur="500"/>
                                        <p:tgtEl>
                                          <p:spTgt spid="5">
                                            <p:bg/>
                                          </p:spTgt>
                                        </p:tgtEl>
                                      </p:cBhvr>
                                    </p:animEffect>
                                    <p:anim calcmode="lin" valueType="num">
                                      <p:cBhvr>
                                        <p:cTn id="33" dur="500" fill="hold"/>
                                        <p:tgtEl>
                                          <p:spTgt spid="5">
                                            <p:bg/>
                                          </p:spTgt>
                                        </p:tgtEl>
                                        <p:attrNameLst>
                                          <p:attrName>ppt_x</p:attrName>
                                        </p:attrNameLst>
                                      </p:cBhvr>
                                      <p:tavLst>
                                        <p:tav tm="0">
                                          <p:val>
                                            <p:strVal val="#ppt_x"/>
                                          </p:val>
                                        </p:tav>
                                        <p:tav tm="100000">
                                          <p:val>
                                            <p:strVal val="#ppt_x"/>
                                          </p:val>
                                        </p:tav>
                                      </p:tavLst>
                                    </p:anim>
                                    <p:anim calcmode="lin" valueType="num">
                                      <p:cBhvr>
                                        <p:cTn id="34" dur="500" fill="hold"/>
                                        <p:tgtEl>
                                          <p:spTgt spid="5">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anim calcmode="lin" valueType="num">
                                      <p:cBhvr>
                                        <p:cTn id="3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0" end="0"/>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1" end="1"/>
                                            </p:txEl>
                                          </p:spTgt>
                                        </p:tgtEl>
                                        <p:attrNameLst>
                                          <p:attrName>style.visibility</p:attrName>
                                        </p:attrNameLst>
                                      </p:cBhvr>
                                      <p:to>
                                        <p:strVal val="visible"/>
                                      </p:to>
                                    </p:set>
                                    <p:animEffect transition="in" filter="fade">
                                      <p:cBhvr>
                                        <p:cTn id="42" dur="500"/>
                                        <p:tgtEl>
                                          <p:spTgt spid="5">
                                            <p:txEl>
                                              <p:pRg st="1" end="1"/>
                                            </p:txEl>
                                          </p:spTgt>
                                        </p:tgtEl>
                                      </p:cBhvr>
                                    </p:animEffect>
                                    <p:anim calcmode="lin" valueType="num">
                                      <p:cBhvr>
                                        <p:cTn id="4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1" end="1"/>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2" end="2"/>
                                            </p:txEl>
                                          </p:spTgt>
                                        </p:tgtEl>
                                        <p:attrNameLst>
                                          <p:attrName>style.visibility</p:attrName>
                                        </p:attrNameLst>
                                      </p:cBhvr>
                                      <p:to>
                                        <p:strVal val="visible"/>
                                      </p:to>
                                    </p:set>
                                    <p:animEffect transition="in" filter="fade">
                                      <p:cBhvr>
                                        <p:cTn id="47" dur="500"/>
                                        <p:tgtEl>
                                          <p:spTgt spid="5">
                                            <p:txEl>
                                              <p:pRg st="2" end="2"/>
                                            </p:txEl>
                                          </p:spTgt>
                                        </p:tgtEl>
                                      </p:cBhvr>
                                    </p:animEffect>
                                    <p:anim calcmode="lin" valueType="num">
                                      <p:cBhvr>
                                        <p:cTn id="4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C_3#9f999ebe3?vcp=1&amp;pid=b8c9d815a&amp;color=36,64,97&amp;tib=255,255,255&amp;vtp=1&amp;bt=1" descr="preencoded.png"/>
          <p:cNvPicPr>
            <a:picLocks noChangeAspect="1"/>
          </p:cNvPicPr>
          <p:nvPr/>
        </p:nvPicPr>
        <p:blipFill>
          <a:blip r:embed="rId3"/>
          <a:stretch>
            <a:fillRect/>
          </a:stretch>
        </p:blipFill>
        <p:spPr>
          <a:xfrm>
            <a:off x="557784" y="828000"/>
            <a:ext cx="493776" cy="530352"/>
          </a:xfrm>
          <a:prstGeom prst="rect">
            <a:avLst/>
          </a:prstGeom>
        </p:spPr>
      </p:pic>
      <p:sp>
        <p:nvSpPr>
          <p:cNvPr id="3" name="C_3_BD#9f999ebe3?vcp=1&amp;pid=b8c9d815a&amp;color=61,88,159&amp;vtp=1&amp;bbb=1"/>
          <p:cNvSpPr/>
          <p:nvPr/>
        </p:nvSpPr>
        <p:spPr>
          <a:xfrm>
            <a:off x="1188720" y="828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高考强化与强基计划</a:t>
            </a:r>
            <a:endParaRPr lang="en-US" altLang="zh-CN" sz="2400" dirty="0">
              <a:solidFill>
                <a:srgbClr val="3D589F"/>
              </a:solidFill>
            </a:endParaRPr>
          </a:p>
        </p:txBody>
      </p:sp>
      <p:sp>
        <p:nvSpPr>
          <p:cNvPr id="4" name="C_4_BD#037e718b1?vcp=1&amp;pid=9f999ebe3&amp;color=101,101,255&amp;vtp=1&amp;bbb=1"/>
          <p:cNvSpPr/>
          <p:nvPr/>
        </p:nvSpPr>
        <p:spPr>
          <a:xfrm>
            <a:off x="539496" y="1354796"/>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考点1</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条件概率</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5_BD.18_1#81a24ffbb?vaa=1&amp;vcp=1&amp;vop=1&amp;pid=037e718b1&amp;color=36,64,97&amp;vtp=1&amp;bbb=1&amp;hb=1"/>
              <p:cNvSpPr/>
              <p:nvPr/>
            </p:nvSpPr>
            <p:spPr>
              <a:xfrm>
                <a:off x="539496" y="1784119"/>
                <a:ext cx="11109960" cy="11893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[全国甲理2023·6,5分]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某地的中学生中有</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60%</m:t>
                    </m:r>
                  </m:oMath>
                </a14:m>
                <a:r>
                  <a:rPr lang="en-US" altLang="zh-CN" sz="1800" b="0" i="0" dirty="0">
                    <a:solidFill>
                      <a:srgbClr val="244061"/>
                    </a:solidFill>
                    <a:latin typeface="Times New Roman" pitchFamily="34" charset="0"/>
                    <a:ea typeface="微软雅黑" pitchFamily="34" charset="-122"/>
                    <a:cs typeface="Times New Roman" pitchFamily="34" charset="-120"/>
                  </a:rPr>
                  <a:t>的同学爱好滑冰，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50%</m:t>
                    </m:r>
                  </m:oMath>
                </a14:m>
                <a:r>
                  <a:rPr lang="en-US" altLang="zh-CN" sz="1800" b="0" i="0" dirty="0">
                    <a:solidFill>
                      <a:srgbClr val="244061"/>
                    </a:solidFill>
                    <a:latin typeface="Times New Roman" pitchFamily="34" charset="0"/>
                    <a:ea typeface="微软雅黑" pitchFamily="34" charset="-122"/>
                    <a:cs typeface="Times New Roman" pitchFamily="34" charset="-120"/>
                  </a:rPr>
                  <a:t>的同学爱好滑雪，</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70%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的同学爱好</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滑冰或爱好滑雪</a:t>
                </a:r>
                <a:r>
                  <a:rPr lang="en-US" altLang="zh-CN" sz="1800" b="0" i="0" dirty="0">
                    <a:solidFill>
                      <a:srgbClr val="244061"/>
                    </a:solidFill>
                    <a:latin typeface="Times New Roman" pitchFamily="34" charset="0"/>
                    <a:ea typeface="微软雅黑" pitchFamily="34" charset="-122"/>
                    <a:cs typeface="Times New Roman" pitchFamily="34" charset="-120"/>
                  </a:rPr>
                  <a:t>.在该地的中学生中随机调查一位同学，若该同学爱好滑雪</a:t>
                </a:r>
                <a:r>
                  <a:rPr lang="en-US" altLang="zh-CN" sz="1800" b="0" i="0">
                    <a:solidFill>
                      <a:srgbClr val="244061"/>
                    </a:solidFill>
                    <a:latin typeface="Times New Roman" pitchFamily="34" charset="0"/>
                    <a:ea typeface="微软雅黑" pitchFamily="34" charset="-122"/>
                    <a:cs typeface="Times New Roman" pitchFamily="34" charset="-120"/>
                  </a:rPr>
                  <a:t>，则该同学也爱好滑冰的概率为</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5" name="QC_5_BD.18_1#81a24ffbb?vaa=1&amp;vcp=1&amp;vop=1&amp;pid=037e718b1&amp;color=36,64,97&amp;vtp=1&amp;bbb=1&amp;hb=1"/>
              <p:cNvSpPr>
                <a:spLocks noRot="1" noChangeAspect="1" noMove="1" noResize="1" noEditPoints="1" noAdjustHandles="1" noChangeArrowheads="1" noChangeShapeType="1" noTextEdit="1"/>
              </p:cNvSpPr>
              <p:nvPr/>
            </p:nvSpPr>
            <p:spPr>
              <a:xfrm>
                <a:off x="539496" y="1784119"/>
                <a:ext cx="11109960" cy="1189355"/>
              </a:xfrm>
              <a:prstGeom prst="rect">
                <a:avLst/>
              </a:prstGeom>
              <a:blipFill>
                <a:blip r:embed="rId4"/>
                <a:stretch>
                  <a:fillRect l="-1317" r="-220" b="-11795"/>
                </a:stretch>
              </a:blipFill>
              <a:ln/>
            </p:spPr>
            <p:txBody>
              <a:bodyPr/>
              <a:lstStyle/>
              <a:p>
                <a:r>
                  <a:rPr lang="zh-CN" altLang="en-US">
                    <a:noFill/>
                  </a:rPr>
                  <a:t> </a:t>
                </a:r>
              </a:p>
            </p:txBody>
          </p:sp>
        </mc:Fallback>
      </mc:AlternateContent>
      <p:sp>
        <p:nvSpPr>
          <p:cNvPr id="6" name="QC_5_AN.20_1#81a24ffbb.bracket?vaa=1&amp;vcp=1&amp;vop=1&amp;pid=037e718b1&amp;color=36,64,97&amp;vpa=1&amp;vtp=1"/>
          <p:cNvSpPr/>
          <p:nvPr/>
        </p:nvSpPr>
        <p:spPr>
          <a:xfrm>
            <a:off x="701421" y="2693249"/>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p:sp>
        <p:nvSpPr>
          <p:cNvPr id="7" name="QC_5_BD.18_2#81a24ffbb.choices?vaa=1&amp;vcp=1&amp;vop=1&amp;pid=037e718b1&amp;color=36,64,97&amp;vtp=1&amp;bbb=1"/>
          <p:cNvSpPr/>
          <p:nvPr/>
        </p:nvSpPr>
        <p:spPr>
          <a:xfrm>
            <a:off x="539496" y="3016019"/>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.0.8</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B.0.6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C.0.5</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.0.4</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8" name="QC_5_AS.19_1#81a24ffbb?vaa=1&amp;vcp=1&amp;vop=1&amp;pid=037e718b1&amp;color=36,64,97&amp;vtp=1&amp;bbb=1&amp;hb=1"/>
              <p:cNvSpPr/>
              <p:nvPr/>
            </p:nvSpPr>
            <p:spPr>
              <a:xfrm>
                <a:off x="539496" y="3389336"/>
                <a:ext cx="11109960" cy="9017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由题意可知，既爱好滑冰又爱好滑雪的同学占</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60%+50%−70%=40%</m:t>
                    </m:r>
                  </m:oMath>
                </a14:m>
                <a:r>
                  <a:rPr lang="en-US" altLang="zh-CN" sz="1800" b="0" i="0" dirty="0">
                    <a:solidFill>
                      <a:srgbClr val="003760"/>
                    </a:solidFill>
                    <a:latin typeface="Times New Roman" pitchFamily="34" charset="0"/>
                    <a:ea typeface="微软雅黑" pitchFamily="34" charset="-122"/>
                    <a:cs typeface="Times New Roman" pitchFamily="34" charset="-120"/>
                  </a:rPr>
                  <a:t>.设事件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a:t>
                </a:r>
                <a:r>
                  <a:rPr lang="en-US" altLang="zh-CN" sz="1800" b="0" i="0">
                    <a:solidFill>
                      <a:srgbClr val="003760"/>
                    </a:solidFill>
                    <a:latin typeface="Times New Roman" pitchFamily="34" charset="0"/>
                    <a:ea typeface="微软雅黑" pitchFamily="34" charset="-122"/>
                    <a:cs typeface="Times New Roman" pitchFamily="34" charset="-120"/>
                  </a:rPr>
                  <a:t>该同学爱好滑雪”，</a:t>
                </a: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事件</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𝐵</m:t>
                    </m:r>
                  </m:oMath>
                </a14:m>
                <a:r>
                  <a:rPr lang="en-US" altLang="zh-CN" b="0" i="0" dirty="0">
                    <a:solidFill>
                      <a:srgbClr val="003760"/>
                    </a:solidFill>
                    <a:latin typeface="Times New Roman" pitchFamily="34" charset="0"/>
                    <a:ea typeface="微软雅黑" pitchFamily="34" charset="-122"/>
                    <a:cs typeface="Times New Roman" pitchFamily="34" charset="-120"/>
                  </a:rPr>
                  <a:t>为“该同学爱好滑冰”，则所求概率为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𝐵</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𝑃</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𝐴𝐵</m:t>
                        </m:r>
                        <m:r>
                          <a:rPr lang="en-US" altLang="zh-CN" b="0" i="0">
                            <a:solidFill>
                              <a:srgbClr val="003760"/>
                            </a:solidFill>
                            <a:latin typeface="Cambria Math" pitchFamily="34" charset="0"/>
                            <a:ea typeface="Cambria Math" pitchFamily="34" charset="-122"/>
                            <a:cs typeface="Cambria Math" pitchFamily="34" charset="-120"/>
                          </a:rPr>
                          <m:t>)</m:t>
                        </m:r>
                      </m:num>
                      <m:den>
                        <m:r>
                          <a:rPr lang="en-US" altLang="zh-CN" b="0" i="0">
                            <a:solidFill>
                              <a:srgbClr val="003760"/>
                            </a:solidFill>
                            <a:latin typeface="Cambria Math" pitchFamily="34" charset="0"/>
                            <a:ea typeface="Cambria Math" pitchFamily="34" charset="-122"/>
                            <a:cs typeface="Cambria Math" pitchFamily="34" charset="-120"/>
                          </a:rPr>
                          <m:t>𝑃</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40%</m:t>
                        </m:r>
                      </m:num>
                      <m:den>
                        <m:r>
                          <a:rPr lang="en-US" altLang="zh-CN" b="0" i="0">
                            <a:solidFill>
                              <a:srgbClr val="003760"/>
                            </a:solidFill>
                            <a:latin typeface="Cambria Math" pitchFamily="34" charset="0"/>
                            <a:ea typeface="Cambria Math" pitchFamily="34" charset="-122"/>
                            <a:cs typeface="Cambria Math" pitchFamily="34" charset="-120"/>
                          </a:rPr>
                          <m:t>50%</m:t>
                        </m:r>
                      </m:den>
                    </m:f>
                    <m:r>
                      <a:rPr lang="en-US" altLang="zh-CN" b="0" i="0" smtClean="0">
                        <a:solidFill>
                          <a:srgbClr val="003760"/>
                        </a:solidFill>
                        <a:latin typeface="Cambria Math" pitchFamily="34" charset="0"/>
                        <a:ea typeface="Cambria Math" pitchFamily="34" charset="-122"/>
                        <a:cs typeface="Cambria Math" pitchFamily="34" charset="-120"/>
                      </a:rPr>
                      <m:t>=0.8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solidFill>
                    <a:srgbClr val="003760"/>
                  </a:solidFill>
                </a:endParaRPr>
              </a:p>
            </p:txBody>
          </p:sp>
        </mc:Choice>
        <mc:Fallback xmlns="">
          <p:sp>
            <p:nvSpPr>
              <p:cNvPr id="8" name="QC_5_AS.19_1#81a24ffbb?vaa=1&amp;vcp=1&amp;vop=1&amp;pid=037e718b1&amp;color=36,64,97&amp;vtp=1&amp;bbb=1&amp;hb=1"/>
              <p:cNvSpPr>
                <a:spLocks noRot="1" noChangeAspect="1" noMove="1" noResize="1" noEditPoints="1" noAdjustHandles="1" noChangeArrowheads="1" noChangeShapeType="1" noTextEdit="1"/>
              </p:cNvSpPr>
              <p:nvPr/>
            </p:nvSpPr>
            <p:spPr>
              <a:xfrm>
                <a:off x="539496" y="3389336"/>
                <a:ext cx="11109960" cy="901700"/>
              </a:xfrm>
              <a:prstGeom prst="rect">
                <a:avLst/>
              </a:prstGeom>
              <a:blipFill>
                <a:blip r:embed="rId5"/>
                <a:stretch>
                  <a:fillRect l="-1317" r="-3293" b="-878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B_5_BD.22_1#a6f7eb797?vaa=1&amp;vcp=1&amp;vop=1&amp;pid=037e718b1&amp;color=36,64,97&amp;vtp=1&amp;bt=1&amp;bbb=1&amp;hb=1"/>
          <p:cNvSpPr/>
          <p:nvPr/>
        </p:nvSpPr>
        <p:spPr>
          <a:xfrm>
            <a:off x="539496" y="1989282"/>
            <a:ext cx="11109960" cy="16084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[天津2024·13,5分]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某校组织学生参加农业实践活动，期间安排了劳动技能比赛，比赛共5个项目</a:t>
            </a:r>
            <a:r>
              <a:rPr lang="en-US" altLang="zh-CN" sz="1800" b="0" i="0">
                <a:solidFill>
                  <a:srgbClr val="244061"/>
                </a:solidFill>
                <a:latin typeface="Times New Roman" pitchFamily="34" charset="0"/>
                <a:ea typeface="微软雅黑" pitchFamily="34" charset="-122"/>
                <a:cs typeface="Times New Roman" pitchFamily="34" charset="-120"/>
              </a:rPr>
              <a:t>，分别</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为整地做畦</a:t>
            </a:r>
            <a:r>
              <a:rPr lang="en-US" altLang="zh-CN" sz="1800" b="0" i="0" dirty="0">
                <a:solidFill>
                  <a:srgbClr val="244061"/>
                </a:solidFill>
                <a:latin typeface="Times New Roman" pitchFamily="34" charset="0"/>
                <a:ea typeface="微软雅黑" pitchFamily="34" charset="-122"/>
                <a:cs typeface="Times New Roman" pitchFamily="34" charset="-120"/>
              </a:rPr>
              <a:t>、旱田播种、作物移栽、田间灌溉、藤架搭建，规定每人参加其中3个项目</a:t>
            </a:r>
            <a:r>
              <a:rPr lang="en-US" altLang="zh-CN" sz="1800" b="0" i="0">
                <a:solidFill>
                  <a:srgbClr val="244061"/>
                </a:solidFill>
                <a:latin typeface="Times New Roman" pitchFamily="34" charset="0"/>
                <a:ea typeface="微软雅黑" pitchFamily="34" charset="-122"/>
                <a:cs typeface="Times New Roman" pitchFamily="34" charset="-120"/>
              </a:rPr>
              <a:t>.假设每人参加每个项目</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的可能性相同</a:t>
            </a:r>
            <a:r>
              <a:rPr lang="en-US" altLang="zh-CN" sz="1800" b="0" i="0" dirty="0">
                <a:solidFill>
                  <a:srgbClr val="244061"/>
                </a:solidFill>
                <a:latin typeface="Times New Roman" pitchFamily="34" charset="0"/>
                <a:ea typeface="微软雅黑" pitchFamily="34" charset="-122"/>
                <a:cs typeface="Times New Roman" pitchFamily="34" charset="-120"/>
              </a:rPr>
              <a:t>，则甲同学参加“整地做畦</a:t>
            </a:r>
            <a:r>
              <a:rPr lang="en-US" altLang="zh-CN" sz="1800" b="0" i="0">
                <a:solidFill>
                  <a:srgbClr val="244061"/>
                </a:solidFill>
                <a:latin typeface="Times New Roman" pitchFamily="34" charset="0"/>
                <a:ea typeface="微软雅黑" pitchFamily="34" charset="-122"/>
                <a:cs typeface="Times New Roman" pitchFamily="34" charset="-120"/>
              </a:rPr>
              <a:t>”项目的概率为</a:t>
            </a:r>
            <a:r>
              <a:rPr lang="en-US" altLang="zh-CN" sz="1800" i="0">
                <a:solidFill>
                  <a:srgbClr val="244061"/>
                </a:solidFill>
                <a:latin typeface="SimSun" pitchFamily="34" charset="0"/>
                <a:ea typeface="SimSun" pitchFamily="34" charset="-122"/>
                <a:cs typeface="SimSun" pitchFamily="34" charset="-120"/>
              </a:rPr>
              <a:t>__</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已知乙同学参加的3个项目中有“整地做畦</a:t>
            </a:r>
            <a:r>
              <a:rPr lang="en-US" altLang="zh-CN" sz="1800" b="0" i="0">
                <a:solidFill>
                  <a:srgbClr val="244061"/>
                </a:solidFill>
                <a:latin typeface="Times New Roman" pitchFamily="34" charset="0"/>
                <a:ea typeface="微软雅黑" pitchFamily="34" charset="-122"/>
                <a:cs typeface="Times New Roman" pitchFamily="34" charset="-120"/>
              </a:rPr>
              <a:t>”，则他还</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参加</a:t>
            </a:r>
            <a:r>
              <a:rPr lang="en-US" altLang="zh-CN" b="0" i="0" dirty="0">
                <a:solidFill>
                  <a:srgbClr val="244061"/>
                </a:solidFill>
                <a:latin typeface="Times New Roman" pitchFamily="34" charset="0"/>
                <a:ea typeface="微软雅黑" pitchFamily="34" charset="-122"/>
                <a:cs typeface="Times New Roman" pitchFamily="34" charset="-120"/>
              </a:rPr>
              <a:t>“田间灌溉</a:t>
            </a:r>
            <a:r>
              <a:rPr lang="en-US" altLang="zh-CN" b="0" i="0">
                <a:solidFill>
                  <a:srgbClr val="244061"/>
                </a:solidFill>
                <a:latin typeface="Times New Roman" pitchFamily="34" charset="0"/>
                <a:ea typeface="微软雅黑" pitchFamily="34" charset="-122"/>
                <a:cs typeface="Times New Roman" pitchFamily="34" charset="-120"/>
              </a:rPr>
              <a:t>”项目的概率为</a:t>
            </a:r>
            <a:r>
              <a:rPr lang="en-US" altLang="zh-CN" i="0">
                <a:solidFill>
                  <a:srgbClr val="244061"/>
                </a:solidFill>
                <a:latin typeface="SimSun" pitchFamily="34" charset="0"/>
                <a:ea typeface="SimSun" pitchFamily="34" charset="-122"/>
                <a:cs typeface="SimSun" pitchFamily="34" charset="-120"/>
              </a:rPr>
              <a:t>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AlternateContent xmlns:mc="http://schemas.openxmlformats.org/markup-compatibility/2006" xmlns:a14="http://schemas.microsoft.com/office/drawing/2010/main">
        <mc:Choice Requires="a14">
          <p:sp>
            <p:nvSpPr>
              <p:cNvPr id="3" name="QB_5_AN.24_1#a6f7eb797.blank?vaa=1&amp;vcp=1&amp;vop=1&amp;pid=037e718b1&amp;color=36,64,97&amp;vpa=2&amp;vtp=1&amp;bbb=1&amp;rh=30.68"/>
              <p:cNvSpPr/>
              <p:nvPr/>
            </p:nvSpPr>
            <p:spPr>
              <a:xfrm>
                <a:off x="6017958" y="2748235"/>
                <a:ext cx="214313" cy="389636"/>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3</m:t>
                        </m:r>
                      </m:num>
                      <m:den>
                        <m:r>
                          <a:rPr lang="en-US" altLang="zh-CN"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5_AN.24_1#a6f7eb797.blank?vaa=1&amp;vcp=1&amp;vop=1&amp;pid=037e718b1&amp;color=36,64,97&amp;vpa=2&amp;vtp=1&amp;bbb=1&amp;rh=30.68"/>
              <p:cNvSpPr>
                <a:spLocks noRot="1" noChangeAspect="1" noMove="1" noResize="1" noEditPoints="1" noAdjustHandles="1" noChangeArrowheads="1" noChangeShapeType="1" noTextEdit="1"/>
              </p:cNvSpPr>
              <p:nvPr/>
            </p:nvSpPr>
            <p:spPr>
              <a:xfrm>
                <a:off x="6017958" y="2748235"/>
                <a:ext cx="214313" cy="389636"/>
              </a:xfrm>
              <a:prstGeom prst="rect">
                <a:avLst/>
              </a:prstGeom>
              <a:blipFill>
                <a:blip r:embed="rId3"/>
                <a:stretch>
                  <a:fillRect b="-140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5_AN.25_1#a6f7eb797.blank?vaa=1&amp;vcp=1&amp;vop=1&amp;pid=037e718b1&amp;color=36,64,97&amp;vpa=3&amp;vtp=1&amp;bbb=1&amp;rh=30.5"/>
              <p:cNvSpPr/>
              <p:nvPr/>
            </p:nvSpPr>
            <p:spPr>
              <a:xfrm>
                <a:off x="3503358" y="3155523"/>
                <a:ext cx="214313" cy="387350"/>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5_AN.25_1#a6f7eb797.blank?vaa=1&amp;vcp=1&amp;vop=1&amp;pid=037e718b1&amp;color=36,64,97&amp;vpa=3&amp;vtp=1&amp;bbb=1&amp;rh=30.5"/>
              <p:cNvSpPr>
                <a:spLocks noRot="1" noChangeAspect="1" noMove="1" noResize="1" noEditPoints="1" noAdjustHandles="1" noChangeArrowheads="1" noChangeShapeType="1" noTextEdit="1"/>
              </p:cNvSpPr>
              <p:nvPr/>
            </p:nvSpPr>
            <p:spPr>
              <a:xfrm>
                <a:off x="3503358" y="3155523"/>
                <a:ext cx="214313" cy="387350"/>
              </a:xfrm>
              <a:prstGeom prst="rect">
                <a:avLst/>
              </a:prstGeom>
              <a:blipFill>
                <a:blip r:embed="rId4"/>
                <a:stretch>
                  <a:fillRect b="-1746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5_AS.23_1#a6f7eb797?vaa=1&amp;vcp=1&amp;vop=1&amp;pid=037e718b1&amp;color=36,64,97&amp;vtp=1&amp;bbb=1&amp;hb=1"/>
              <p:cNvSpPr/>
              <p:nvPr/>
            </p:nvSpPr>
            <p:spPr>
              <a:xfrm>
                <a:off x="539496" y="3598626"/>
                <a:ext cx="11109960" cy="1498600"/>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甲同学从5个项目中选3个参加，全部的情况有</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3</m:t>
                        </m:r>
                      </m:sup>
                    </m:sSubSup>
                  </m:oMath>
                </a14:m>
                <a:r>
                  <a:rPr lang="en-US" altLang="zh-CN" sz="1800" b="0" i="0" dirty="0">
                    <a:solidFill>
                      <a:srgbClr val="003760"/>
                    </a:solidFill>
                    <a:latin typeface="Times New Roman" pitchFamily="34" charset="0"/>
                    <a:ea typeface="微软雅黑" pitchFamily="34" charset="-122"/>
                    <a:cs typeface="Times New Roman" pitchFamily="34" charset="-120"/>
                  </a:rPr>
                  <a:t>种，参加“整地做畦”项目的情况有</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2</m:t>
                        </m:r>
                      </m:sup>
                    </m:sSubSup>
                  </m:oMath>
                </a14:m>
                <a:r>
                  <a:rPr lang="en-US" altLang="zh-CN" sz="1800" b="0" i="0" dirty="0">
                    <a:solidFill>
                      <a:srgbClr val="003760"/>
                    </a:solidFill>
                    <a:latin typeface="Times New Roman" pitchFamily="34" charset="0"/>
                    <a:ea typeface="微软雅黑" pitchFamily="34" charset="-122"/>
                    <a:cs typeface="Times New Roman" pitchFamily="34" charset="-120"/>
                  </a:rPr>
                  <a:t>种，</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甲同学参</a:t>
                </a:r>
              </a:p>
              <a:p>
                <a:pPr latinLnBrk="1">
                  <a:lnSpc>
                    <a:spcPts val="4200"/>
                  </a:lnSpc>
                </a:pPr>
                <a:r>
                  <a:rPr lang="en-US" altLang="zh-CN" sz="1800" b="0" i="0">
                    <a:solidFill>
                      <a:srgbClr val="003760"/>
                    </a:solidFill>
                    <a:latin typeface="Times New Roman" pitchFamily="34" charset="0"/>
                    <a:ea typeface="微软雅黑" pitchFamily="34" charset="-122"/>
                    <a:cs typeface="Times New Roman" pitchFamily="34" charset="-120"/>
                  </a:rPr>
                  <a:t>加</a:t>
                </a:r>
                <a:r>
                  <a:rPr lang="en-US" altLang="zh-CN" sz="1800" b="0" i="0" dirty="0">
                    <a:solidFill>
                      <a:srgbClr val="003760"/>
                    </a:solidFill>
                    <a:latin typeface="Times New Roman" pitchFamily="34" charset="0"/>
                    <a:ea typeface="微软雅黑" pitchFamily="34" charset="-122"/>
                    <a:cs typeface="Times New Roman" pitchFamily="34" charset="-120"/>
                  </a:rPr>
                  <a:t>“整地做畦”项目的概率为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3</m:t>
                            </m:r>
                          </m:sup>
                        </m:sSub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表示事件“乙同学参加的3个项目中有整地做畦”，用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表示事件</a:t>
                </a:r>
                <a:r>
                  <a:rPr lang="en-US" altLang="zh-CN" sz="1800" b="0" i="0">
                    <a:solidFill>
                      <a:srgbClr val="003760"/>
                    </a:solidFill>
                    <a:latin typeface="Times New Roman" pitchFamily="34" charset="0"/>
                    <a:ea typeface="微软雅黑" pitchFamily="34" charset="-122"/>
                    <a:cs typeface="Times New Roman" pitchFamily="34" charset="-120"/>
                  </a:rPr>
                  <a:t>“乙同学参</a:t>
                </a: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加的</a:t>
                </a:r>
                <a:r>
                  <a:rPr lang="en-US" altLang="zh-CN" b="0" i="0" dirty="0">
                    <a:solidFill>
                      <a:srgbClr val="003760"/>
                    </a:solidFill>
                    <a:latin typeface="Times New Roman" pitchFamily="34" charset="0"/>
                    <a:ea typeface="微软雅黑" pitchFamily="34" charset="-122"/>
                    <a:cs typeface="Times New Roman" pitchFamily="34" charset="-120"/>
                  </a:rPr>
                  <a:t>3个项目中有田间灌溉”，则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5</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𝐴𝐵</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sSubSup>
                          <m:sSub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3</m:t>
                            </m:r>
                          </m:sub>
                          <m:sup>
                            <m:r>
                              <a:rPr lang="en-US" altLang="zh-CN" b="0" i="0">
                                <a:solidFill>
                                  <a:srgbClr val="003760"/>
                                </a:solidFill>
                                <a:latin typeface="Cambria Math" pitchFamily="34" charset="0"/>
                                <a:ea typeface="Cambria Math" pitchFamily="34" charset="-122"/>
                                <a:cs typeface="Cambria Math" pitchFamily="34" charset="-120"/>
                              </a:rPr>
                              <m:t>1</m:t>
                            </m:r>
                          </m:sup>
                        </m:sSubSup>
                      </m:num>
                      <m:den>
                        <m:sSubSup>
                          <m:sSubSupPr>
                            <m:ctrlPr>
                              <a:rPr lang="en-US" altLang="zh-CN"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5</m:t>
                            </m:r>
                          </m:sub>
                          <m:sup>
                            <m:r>
                              <a:rPr lang="en-US" altLang="zh-CN" b="0" i="0">
                                <a:solidFill>
                                  <a:srgbClr val="003760"/>
                                </a:solidFill>
                                <a:latin typeface="Cambria Math" pitchFamily="34" charset="0"/>
                                <a:ea typeface="Cambria Math" pitchFamily="34" charset="-122"/>
                                <a:cs typeface="Cambria Math" pitchFamily="34" charset="-120"/>
                              </a:rPr>
                              <m:t>3</m:t>
                            </m:r>
                          </m:sup>
                        </m:sSubSup>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10</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𝐵</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𝑃</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𝐴𝐵</m:t>
                        </m:r>
                        <m:r>
                          <a:rPr lang="en-US" altLang="zh-CN" b="0" i="0">
                            <a:solidFill>
                              <a:srgbClr val="003760"/>
                            </a:solidFill>
                            <a:latin typeface="Cambria Math" pitchFamily="34" charset="0"/>
                            <a:ea typeface="Cambria Math" pitchFamily="34" charset="-122"/>
                            <a:cs typeface="Cambria Math" pitchFamily="34" charset="-120"/>
                          </a:rPr>
                          <m:t>)</m:t>
                        </m:r>
                      </m:num>
                      <m:den>
                        <m:r>
                          <a:rPr lang="en-US" altLang="zh-CN" b="0" i="0">
                            <a:solidFill>
                              <a:srgbClr val="003760"/>
                            </a:solidFill>
                            <a:latin typeface="Cambria Math" pitchFamily="34" charset="0"/>
                            <a:ea typeface="Cambria Math" pitchFamily="34" charset="-122"/>
                            <a:cs typeface="Cambria Math" pitchFamily="34" charset="-120"/>
                          </a:rPr>
                          <m:t>𝑃</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B_5_AS.23_1#a6f7eb797?vaa=1&amp;vcp=1&amp;vop=1&amp;pid=037e718b1&amp;color=36,64,97&amp;vtp=1&amp;bbb=1&amp;hb=1"/>
              <p:cNvSpPr>
                <a:spLocks noRot="1" noChangeAspect="1" noMove="1" noResize="1" noEditPoints="1" noAdjustHandles="1" noChangeArrowheads="1" noChangeShapeType="1" noTextEdit="1"/>
              </p:cNvSpPr>
              <p:nvPr/>
            </p:nvSpPr>
            <p:spPr>
              <a:xfrm>
                <a:off x="539496" y="3598626"/>
                <a:ext cx="11109960" cy="1498600"/>
              </a:xfrm>
              <a:prstGeom prst="rect">
                <a:avLst/>
              </a:prstGeom>
              <a:blipFill>
                <a:blip r:embed="rId5"/>
                <a:stretch>
                  <a:fillRect l="-1317" r="-384" b="-243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4">
                                            <p:bg/>
                                          </p:spTgt>
                                        </p:tgtEl>
                                        <p:attrNameLst>
                                          <p:attrName>style.visibility</p:attrName>
                                        </p:attrNameLst>
                                      </p:cBhvr>
                                      <p:to>
                                        <p:strVal val="visible"/>
                                      </p:to>
                                    </p:set>
                                    <p:animEffect transition="in" filter="fade">
                                      <p:cBhvr>
                                        <p:cTn id="41" dur="500"/>
                                        <p:tgtEl>
                                          <p:spTgt spid="4">
                                            <p:bg/>
                                          </p:spTgt>
                                        </p:tgtEl>
                                      </p:cBhvr>
                                    </p:animEffect>
                                    <p:anim calcmode="lin" valueType="num">
                                      <p:cBhvr>
                                        <p:cTn id="42" dur="500" fill="hold"/>
                                        <p:tgtEl>
                                          <p:spTgt spid="4">
                                            <p:bg/>
                                          </p:spTgt>
                                        </p:tgtEl>
                                        <p:attrNameLst>
                                          <p:attrName>ppt_x</p:attrName>
                                        </p:attrNameLst>
                                      </p:cBhvr>
                                      <p:tavLst>
                                        <p:tav tm="0">
                                          <p:val>
                                            <p:strVal val="#ppt_x"/>
                                          </p:val>
                                        </p:tav>
                                        <p:tav tm="100000">
                                          <p:val>
                                            <p:strVal val="#ppt_x"/>
                                          </p:val>
                                        </p:tav>
                                      </p:tavLst>
                                    </p:anim>
                                    <p:anim calcmode="lin" valueType="num">
                                      <p:cBhvr>
                                        <p:cTn id="43" dur="500" fill="hold"/>
                                        <p:tgtEl>
                                          <p:spTgt spid="4">
                                            <p:bg/>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
                                            <p:txEl>
                                              <p:pRg st="0" end="0"/>
                                            </p:txEl>
                                          </p:spTgt>
                                        </p:tgtEl>
                                        <p:attrNameLst>
                                          <p:attrName>style.visibility</p:attrName>
                                        </p:attrNameLst>
                                      </p:cBhvr>
                                      <p:to>
                                        <p:strVal val="visible"/>
                                      </p:to>
                                    </p:set>
                                    <p:animEffect transition="in" filter="fade">
                                      <p:cBhvr>
                                        <p:cTn id="46" dur="500"/>
                                        <p:tgtEl>
                                          <p:spTgt spid="4">
                                            <p:txEl>
                                              <p:pRg st="0" end="0"/>
                                            </p:txEl>
                                          </p:spTgt>
                                        </p:tgtEl>
                                      </p:cBhvr>
                                    </p:animEffect>
                                    <p:anim calcmode="lin" valueType="num">
                                      <p:cBhvr>
                                        <p:cTn id="4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pic>
        <p:nvPicPr>
          <p:cNvPr id="2" name="QO_5_BD.27_1#424ca2761?htil=1&amp;vcp=1&amp;vop=1&amp;pid=037e718b1&amp;color=36,64,97&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587142" y="1614315"/>
            <a:ext cx="2962656" cy="2450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27_2#424ca2761?htil=1&amp;vcp=1&amp;vop=1&amp;pid=037e718b1&amp;color=36,64,97&amp;vtp=1&amp;bt=1&amp;bbb=1&amp;hb=1&amp;hs=1"/>
          <p:cNvSpPr/>
          <p:nvPr/>
        </p:nvSpPr>
        <p:spPr>
          <a:xfrm>
            <a:off x="539496" y="1550307"/>
            <a:ext cx="8019288"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[全国新高考Ⅱ2022·19，12分]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在某地区进行流行病学调查</a:t>
            </a:r>
            <a:r>
              <a:rPr lang="en-US" altLang="zh-CN" sz="1800" b="0" i="0">
                <a:solidFill>
                  <a:srgbClr val="244061"/>
                </a:solidFill>
                <a:latin typeface="Times New Roman" pitchFamily="34" charset="0"/>
                <a:ea typeface="微软雅黑" pitchFamily="34" charset="-122"/>
                <a:cs typeface="Times New Roman" pitchFamily="34" charset="-120"/>
              </a:rPr>
              <a:t>，随机调查了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100</a:t>
            </a:r>
            <a:r>
              <a:rPr lang="en-US" altLang="zh-CN" b="0" i="0" dirty="0">
                <a:solidFill>
                  <a:srgbClr val="244061"/>
                </a:solidFill>
                <a:latin typeface="Times New Roman" pitchFamily="34" charset="0"/>
                <a:ea typeface="微软雅黑" pitchFamily="34" charset="-122"/>
                <a:cs typeface="Times New Roman" pitchFamily="34" charset="-120"/>
              </a:rPr>
              <a:t>位某种疾病患者的年龄，得到如下的样本数据的频率分布直方图：</a:t>
            </a:r>
            <a:endParaRPr lang="en-US" altLang="zh-CN" dirty="0"/>
          </a:p>
        </p:txBody>
      </p:sp>
      <p:sp>
        <p:nvSpPr>
          <p:cNvPr id="4" name="QO_6_BD.28_1#07b76e316?htil=1&amp;vcp=1&amp;vop=1&amp;pid=424ca2761&amp;color=36,64,97&amp;vtp=1&amp;bbb=1&amp;hb=1&amp;hs=1"/>
          <p:cNvSpPr/>
          <p:nvPr/>
        </p:nvSpPr>
        <p:spPr>
          <a:xfrm>
            <a:off x="539496" y="2372441"/>
            <a:ext cx="8019288"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估计该地区这种疾病患者的平均年龄</a:t>
            </a:r>
            <a:r>
              <a:rPr lang="en-US" altLang="zh-CN" sz="1800" b="0" i="0">
                <a:solidFill>
                  <a:srgbClr val="244061"/>
                </a:solidFill>
                <a:latin typeface="Times New Roman" pitchFamily="34" charset="0"/>
                <a:ea typeface="微软雅黑" pitchFamily="34" charset="-122"/>
                <a:cs typeface="Times New Roman" pitchFamily="34" charset="-120"/>
              </a:rPr>
              <a:t>（同一组中的数据用该组区间的中点</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值为代表</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xmlns:a14="http://schemas.microsoft.com/office/drawing/2010/main">
        <mc:Choice Requires="a14">
          <p:sp>
            <p:nvSpPr>
              <p:cNvPr id="5" name="QO_6_AN.29_1#07b76e316?htil=1&amp;vcp=1&amp;vop=1&amp;pid=424ca2761&amp;color=36,64,97&amp;vtp=1&amp;bbb=1&amp;hs=1"/>
              <p:cNvSpPr/>
              <p:nvPr/>
            </p:nvSpPr>
            <p:spPr>
              <a:xfrm>
                <a:off x="539496" y="3148221"/>
                <a:ext cx="8019288" cy="1141540"/>
              </a:xfrm>
              <a:prstGeom prst="rect">
                <a:avLst/>
              </a:prstGeom>
              <a:noFill/>
              <a:ln/>
            </p:spPr>
            <p:txBody>
              <a:bodyPr wrap="square" lIns="0" tIns="0" rIns="0" bIns="0" rtlCol="0" anchor="t"/>
              <a:lstStyle/>
              <a:p>
                <a:pPr algn="l" latinLnBrk="1">
                  <a:lnSpc>
                    <a:spcPts val="3100"/>
                  </a:lnSpc>
                </a:pPr>
                <a:r>
                  <a:rPr lang="en-US" altLang="zh-CN" sz="1800" b="0" i="0" dirty="0">
                    <a:solidFill>
                      <a:srgbClr val="6565FF"/>
                    </a:solidFill>
                    <a:latin typeface="Times New Roman" pitchFamily="34" charset="0"/>
                    <a:ea typeface="微软雅黑" pitchFamily="34" charset="-122"/>
                    <a:cs typeface="Times New Roman" pitchFamily="34" charset="-120"/>
                  </a:rPr>
                  <a:t>【解】估计该地区这种疾病患者的平均年龄为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0.001×10×5+0.002×10×15+0.012×10×25+0.017×10×35+0.023×10×45+0.020×10×55+0.017×10×65+0.006×10×75+0.002×10×85=47.9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（岁）.</a:t>
                </a:r>
                <a:endParaRPr lang="en-US" altLang="zh-CN" sz="1800" dirty="0"/>
              </a:p>
            </p:txBody>
          </p:sp>
        </mc:Choice>
        <mc:Fallback xmlns="">
          <p:sp>
            <p:nvSpPr>
              <p:cNvPr id="5" name="QO_6_AN.29_1#07b76e316?htil=1&amp;vcp=1&amp;vop=1&amp;pid=424ca2761&amp;color=36,64,97&amp;vtp=1&amp;bbb=1&amp;hs=1"/>
              <p:cNvSpPr>
                <a:spLocks noRot="1" noChangeAspect="1" noMove="1" noResize="1" noEditPoints="1" noAdjustHandles="1" noChangeArrowheads="1" noChangeShapeType="1" noTextEdit="1"/>
              </p:cNvSpPr>
              <p:nvPr/>
            </p:nvSpPr>
            <p:spPr>
              <a:xfrm>
                <a:off x="539496" y="3148221"/>
                <a:ext cx="8019288" cy="1141540"/>
              </a:xfrm>
              <a:prstGeom prst="rect">
                <a:avLst/>
              </a:prstGeom>
              <a:blipFill>
                <a:blip r:embed="rId4"/>
                <a:stretch>
                  <a:fillRect l="-1825" t="-532" b="-1223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BD.30_1#98eabbc0c?vcp=1&amp;vop=1&amp;pid=424ca2761&amp;color=36,64,97&amp;vtp=1&amp;bbb=1&amp;hs=1"/>
              <p:cNvSpPr/>
              <p:nvPr/>
            </p:nvSpPr>
            <p:spPr>
              <a:xfrm>
                <a:off x="539496" y="4331797"/>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估计该地区一位这种疾病患者的年龄位于区间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[20,70)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的概率;</a:t>
                </a:r>
                <a:endParaRPr lang="en-US" altLang="zh-CN" sz="1800" dirty="0"/>
              </a:p>
            </p:txBody>
          </p:sp>
        </mc:Choice>
        <mc:Fallback xmlns="">
          <p:sp>
            <p:nvSpPr>
              <p:cNvPr id="6" name="QO_6_BD.30_1#98eabbc0c?vcp=1&amp;vop=1&amp;pid=424ca2761&amp;color=36,64,97&amp;vtp=1&amp;bbb=1&amp;hs=1"/>
              <p:cNvSpPr>
                <a:spLocks noRot="1" noChangeAspect="1" noMove="1" noResize="1" noEditPoints="1" noAdjustHandles="1" noChangeArrowheads="1" noChangeShapeType="1" noTextEdit="1"/>
              </p:cNvSpPr>
              <p:nvPr/>
            </p:nvSpPr>
            <p:spPr>
              <a:xfrm>
                <a:off x="539496" y="4331797"/>
                <a:ext cx="11109960" cy="363665"/>
              </a:xfrm>
              <a:prstGeom prst="rect">
                <a:avLst/>
              </a:prstGeom>
              <a:blipFill>
                <a:blip r:embed="rId5"/>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6_AN.31_1#98eabbc0c?vcp=1&amp;vop=1&amp;pid=424ca2761&amp;color=36,64,97&amp;vtp=1&amp;bbb=1&amp;hb=1"/>
              <p:cNvSpPr/>
              <p:nvPr/>
            </p:nvSpPr>
            <p:spPr>
              <a:xfrm>
                <a:off x="539496" y="4705114"/>
                <a:ext cx="11109960" cy="75565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【解】估计该地区一位这种疾病患者的年龄位于区间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[20,70)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的概率</a:t>
                </a:r>
              </a:p>
              <a:p>
                <a:pPr latinLnBrk="1">
                  <a:lnSpc>
                    <a:spcPts val="3000"/>
                  </a:lnSpc>
                </a:pPr>
                <a14:m>
                  <m:oMath xmlns:m="http://schemas.openxmlformats.org/officeDocument/2006/math">
                    <m:r>
                      <m:rPr>
                        <m:sty m:val="p"/>
                      </m:rPr>
                      <a:rPr lang="en-US" altLang="zh-CN" b="0" i="0">
                        <a:solidFill>
                          <a:srgbClr val="6565FF"/>
                        </a:solidFill>
                        <a:latin typeface="Cambria Math" pitchFamily="34" charset="0"/>
                        <a:ea typeface="Cambria Math" pitchFamily="34" charset="-122"/>
                        <a:cs typeface="Cambria Math" pitchFamily="34" charset="-120"/>
                      </a:rPr>
                      <m:t>P</m:t>
                    </m:r>
                    <m:r>
                      <a:rPr lang="en-US" altLang="zh-CN" b="0" i="0">
                        <a:solidFill>
                          <a:srgbClr val="6565FF"/>
                        </a:solidFill>
                        <a:latin typeface="Cambria Math" pitchFamily="34" charset="0"/>
                        <a:ea typeface="Cambria Math" pitchFamily="34" charset="-122"/>
                        <a:cs typeface="Cambria Math" pitchFamily="34" charset="-120"/>
                      </a:rPr>
                      <m:t>=0.012×10+0.017×10+0.023×10+0.020×10+0.017×10=0.89.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7" name="QO_6_AN.31_1#98eabbc0c?vcp=1&amp;vop=1&amp;pid=424ca2761&amp;color=36,64,97&amp;vtp=1&amp;bbb=1&amp;hb=1"/>
              <p:cNvSpPr>
                <a:spLocks noRot="1" noChangeAspect="1" noMove="1" noResize="1" noEditPoints="1" noAdjustHandles="1" noChangeArrowheads="1" noChangeShapeType="1" noTextEdit="1"/>
              </p:cNvSpPr>
              <p:nvPr/>
            </p:nvSpPr>
            <p:spPr>
              <a:xfrm>
                <a:off x="539496" y="4705114"/>
                <a:ext cx="11109960" cy="755650"/>
              </a:xfrm>
              <a:prstGeom prst="rect">
                <a:avLst/>
              </a:prstGeom>
              <a:blipFill>
                <a:blip r:embed="rId6"/>
                <a:stretch>
                  <a:fillRect l="-1317" b="-403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bg/>
                                          </p:spTgt>
                                        </p:tgtEl>
                                        <p:attrNameLst>
                                          <p:attrName>style.visibility</p:attrName>
                                        </p:attrNameLst>
                                      </p:cBhvr>
                                      <p:to>
                                        <p:strVal val="visible"/>
                                      </p:to>
                                    </p:set>
                                    <p:animEffect transition="in" filter="fade">
                                      <p:cBhvr>
                                        <p:cTn id="19" dur="500"/>
                                        <p:tgtEl>
                                          <p:spTgt spid="7">
                                            <p:bg/>
                                          </p:spTgt>
                                        </p:tgtEl>
                                      </p:cBhvr>
                                    </p:animEffect>
                                    <p:anim calcmode="lin" valueType="num">
                                      <p:cBhvr>
                                        <p:cTn id="20" dur="500" fill="hold"/>
                                        <p:tgtEl>
                                          <p:spTgt spid="7">
                                            <p:bg/>
                                          </p:spTgt>
                                        </p:tgtEl>
                                        <p:attrNameLst>
                                          <p:attrName>ppt_x</p:attrName>
                                        </p:attrNameLst>
                                      </p:cBhvr>
                                      <p:tavLst>
                                        <p:tav tm="0">
                                          <p:val>
                                            <p:strVal val="#ppt_x"/>
                                          </p:val>
                                        </p:tav>
                                        <p:tav tm="100000">
                                          <p:val>
                                            <p:strVal val="#ppt_x"/>
                                          </p:val>
                                        </p:tav>
                                      </p:tavLst>
                                    </p:anim>
                                    <p:anim calcmode="lin" valueType="num">
                                      <p:cBhvr>
                                        <p:cTn id="21" dur="500" fill="hold"/>
                                        <p:tgtEl>
                                          <p:spTgt spid="7">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anim calcmode="lin" valueType="num">
                                      <p:cBhvr>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7">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anim calcmode="lin" valueType="num">
                                      <p:cBhvr>
                                        <p:cTn id="3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32_1#e589827fc?vcp=1&amp;vop=1&amp;pid=424ca2761&amp;color=36,64,97&amp;vtp=1&amp;bt=1&amp;bbb=1&amp;hb=1"/>
              <p:cNvSpPr/>
              <p:nvPr/>
            </p:nvSpPr>
            <p:spPr>
              <a:xfrm>
                <a:off x="539496" y="2941782"/>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已知该地区这种疾病的患病率为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0.1%</m:t>
                    </m:r>
                  </m:oMath>
                </a14:m>
                <a:r>
                  <a:rPr lang="en-US" altLang="zh-CN" sz="1800" b="0" i="0" dirty="0">
                    <a:solidFill>
                      <a:srgbClr val="244061"/>
                    </a:solidFill>
                    <a:latin typeface="Times New Roman" pitchFamily="34" charset="0"/>
                    <a:ea typeface="微软雅黑" pitchFamily="34" charset="-122"/>
                    <a:cs typeface="Times New Roman" pitchFamily="34" charset="-120"/>
                  </a:rPr>
                  <a:t>，该地区年龄位于区间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[40,50)</m:t>
                    </m:r>
                  </m:oMath>
                </a14:m>
                <a:r>
                  <a:rPr lang="en-US" altLang="zh-CN" sz="1800" b="0" i="0" dirty="0">
                    <a:solidFill>
                      <a:srgbClr val="244061"/>
                    </a:solidFill>
                    <a:latin typeface="Times New Roman" pitchFamily="34" charset="0"/>
                    <a:ea typeface="微软雅黑" pitchFamily="34" charset="-122"/>
                    <a:cs typeface="Times New Roman" pitchFamily="34" charset="-120"/>
                  </a:rPr>
                  <a:t>的人口占该地区总人口的</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.从该地</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区中任选一人</a:t>
                </a:r>
                <a:r>
                  <a:rPr lang="en-US" altLang="zh-CN" sz="1800" b="0" i="0" dirty="0">
                    <a:solidFill>
                      <a:srgbClr val="244061"/>
                    </a:solidFill>
                    <a:latin typeface="Times New Roman" pitchFamily="34" charset="0"/>
                    <a:ea typeface="微软雅黑" pitchFamily="34" charset="-122"/>
                    <a:cs typeface="Times New Roman" pitchFamily="34" charset="-120"/>
                  </a:rPr>
                  <a:t>，若此人的年龄位于区间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[40,50)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，求此人患这种疾病的概率</a:t>
                </a:r>
                <a:r>
                  <a:rPr lang="en-US" altLang="zh-CN" sz="1800" b="0" i="0">
                    <a:solidFill>
                      <a:srgbClr val="244061"/>
                    </a:solidFill>
                    <a:latin typeface="Times New Roman" pitchFamily="34" charset="0"/>
                    <a:ea typeface="微软雅黑" pitchFamily="34" charset="-122"/>
                    <a:cs typeface="Times New Roman" pitchFamily="34" charset="-120"/>
                  </a:rPr>
                  <a:t>（以样本数据中患者的年龄位于各区</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间的频率作为患者的年龄位于该区间的概率</a:t>
                </a:r>
                <a:r>
                  <a:rPr lang="en-US" altLang="zh-CN" b="0" i="0" dirty="0">
                    <a:solidFill>
                      <a:srgbClr val="244061"/>
                    </a:solidFill>
                    <a:latin typeface="Times New Roman" pitchFamily="34" charset="0"/>
                    <a:ea typeface="微软雅黑" pitchFamily="34" charset="-122"/>
                    <a:cs typeface="Times New Roman" pitchFamily="34" charset="-120"/>
                  </a:rPr>
                  <a:t>，精确到</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0.000</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6_BD.32_1#e589827fc?vcp=1&amp;vop=1&amp;pid=424ca2761&amp;color=36,64,97&amp;vtp=1&amp;bt=1&amp;bbb=1&amp;hb=1"/>
              <p:cNvSpPr>
                <a:spLocks noRot="1" noChangeAspect="1" noMove="1" noResize="1" noEditPoints="1" noAdjustHandles="1" noChangeArrowheads="1" noChangeShapeType="1" noTextEdit="1"/>
              </p:cNvSpPr>
              <p:nvPr/>
            </p:nvSpPr>
            <p:spPr>
              <a:xfrm>
                <a:off x="539496" y="2941782"/>
                <a:ext cx="11109960" cy="1192340"/>
              </a:xfrm>
              <a:prstGeom prst="rect">
                <a:avLst/>
              </a:prstGeom>
              <a:blipFill>
                <a:blip r:embed="rId3"/>
                <a:stretch>
                  <a:fillRect l="-1317" r="-659" b="-11795"/>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33_1#e589827fc?vcp=1&amp;vop=1&amp;pid=424ca2761&amp;color=36,64,97&amp;vtp=1&amp;bt=1&amp;bbb=1&amp;hb=1"/>
              <p:cNvSpPr/>
              <p:nvPr/>
            </p:nvSpPr>
            <p:spPr>
              <a:xfrm>
                <a:off x="539496" y="2878854"/>
                <a:ext cx="11109960" cy="13208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【解】设事件</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A</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此人患这种疾病，事件</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B</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此人年龄位于区间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[40,50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，则由题意知</a:t>
                </a:r>
              </a:p>
              <a:p>
                <a:pPr latinLnBrk="1">
                  <a:lnSpc>
                    <a:spcPts val="3300"/>
                  </a:lnSpc>
                </a:pP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P</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AB</m:t>
                    </m:r>
                    <m:r>
                      <a:rPr lang="en-US" altLang="zh-CN" sz="1800" b="0" i="0">
                        <a:solidFill>
                          <a:srgbClr val="6565FF"/>
                        </a:solidFill>
                        <a:latin typeface="Cambria Math" pitchFamily="34" charset="0"/>
                        <a:ea typeface="Cambria Math" pitchFamily="34" charset="-122"/>
                        <a:cs typeface="Cambria Math" pitchFamily="34" charset="-120"/>
                      </a:rPr>
                      <m:t>)=23%×0.1%=0.023%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所以若此人年龄位于</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[40,50)</m:t>
                    </m:r>
                  </m:oMath>
                </a14:m>
                <a:r>
                  <a:rPr lang="en-US" altLang="zh-CN" b="0" i="0" dirty="0">
                    <a:solidFill>
                      <a:srgbClr val="6565FF"/>
                    </a:solidFill>
                    <a:latin typeface="Times New Roman" pitchFamily="34" charset="0"/>
                    <a:ea typeface="微软雅黑" pitchFamily="34" charset="-122"/>
                    <a:cs typeface="Times New Roman" pitchFamily="34" charset="-120"/>
                  </a:rPr>
                  <a:t>，则此人患这种疾病的概率</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𝐵</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𝐴𝐵</m:t>
                        </m:r>
                        <m:r>
                          <a:rPr lang="en-US" altLang="zh-CN" b="0" i="0">
                            <a:solidFill>
                              <a:srgbClr val="6565FF"/>
                            </a:solidFill>
                            <a:latin typeface="Cambria Math" pitchFamily="34" charset="0"/>
                            <a:ea typeface="Cambria Math" pitchFamily="34" charset="-122"/>
                            <a:cs typeface="Cambria Math" pitchFamily="34" charset="-120"/>
                          </a:rPr>
                          <m:t>)</m:t>
                        </m:r>
                      </m:num>
                      <m:den>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𝐵</m:t>
                        </m:r>
                        <m:r>
                          <a:rPr lang="en-US" altLang="zh-CN" b="0" i="0">
                            <a:solidFill>
                              <a:srgbClr val="6565FF"/>
                            </a:solidFill>
                            <a:latin typeface="Cambria Math" pitchFamily="34" charset="0"/>
                            <a:ea typeface="Cambria Math" pitchFamily="34" charset="-122"/>
                            <a:cs typeface="Cambria Math" pitchFamily="34" charset="-120"/>
                          </a:rPr>
                          <m:t>)</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0.023%</m:t>
                        </m:r>
                      </m:num>
                      <m:den>
                        <m:r>
                          <a:rPr lang="en-US" altLang="zh-CN" b="0" i="0">
                            <a:solidFill>
                              <a:srgbClr val="6565FF"/>
                            </a:solidFill>
                            <a:latin typeface="Cambria Math" pitchFamily="34" charset="0"/>
                            <a:ea typeface="Cambria Math" pitchFamily="34" charset="-122"/>
                            <a:cs typeface="Cambria Math" pitchFamily="34" charset="-120"/>
                          </a:rPr>
                          <m:t>16%</m:t>
                        </m:r>
                      </m:den>
                    </m:f>
                    <m:r>
                      <a:rPr lang="en-US" altLang="zh-CN" b="0" i="0">
                        <a:solidFill>
                          <a:srgbClr val="6565FF"/>
                        </a:solidFill>
                        <a:latin typeface="Cambria Math" pitchFamily="34" charset="0"/>
                        <a:ea typeface="Cambria Math" pitchFamily="34" charset="-122"/>
                        <a:cs typeface="Cambria Math" pitchFamily="34" charset="-120"/>
                      </a:rPr>
                      <m:t>≈0.001</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6_AN.33_1#e589827fc?vcp=1&amp;vop=1&amp;pid=424ca2761&amp;color=36,64,97&amp;vtp=1&amp;bt=1&amp;bbb=1&amp;hb=1"/>
              <p:cNvSpPr>
                <a:spLocks noRot="1" noChangeAspect="1" noMove="1" noResize="1" noEditPoints="1" noAdjustHandles="1" noChangeArrowheads="1" noChangeShapeType="1" noTextEdit="1"/>
              </p:cNvSpPr>
              <p:nvPr/>
            </p:nvSpPr>
            <p:spPr>
              <a:xfrm>
                <a:off x="539496" y="2878854"/>
                <a:ext cx="11109960" cy="1320800"/>
              </a:xfrm>
              <a:prstGeom prst="rect">
                <a:avLst/>
              </a:prstGeom>
              <a:blipFill>
                <a:blip r:embed="rId3"/>
                <a:stretch>
                  <a:fillRect l="-1317" b="-59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4_BD#4226867a8?vcp=1&amp;pid=9f999ebe3&amp;color=101,101,255&amp;vtp=1&amp;bt=1&amp;bbb=1"/>
          <p:cNvSpPr/>
          <p:nvPr/>
        </p:nvSpPr>
        <p:spPr>
          <a:xfrm>
            <a:off x="539496" y="828000"/>
            <a:ext cx="11109960" cy="639064"/>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考点2</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相互独立事件、n重伯努利试验的概率</a:t>
            </a:r>
            <a:endParaRPr lang="en-US" altLang="zh-CN" sz="2000" dirty="0"/>
          </a:p>
        </p:txBody>
      </p:sp>
      <mc:AlternateContent xmlns:mc="http://schemas.openxmlformats.org/markup-compatibility/2006" xmlns:a14="http://schemas.microsoft.com/office/drawing/2010/main">
        <mc:Choice Requires="a14">
          <p:sp>
            <p:nvSpPr>
              <p:cNvPr id="3" name="QC_5_BD.34_1#aaeb83009?vaa=1&amp;vcp=1&amp;vop=1&amp;pid=4226867a8&amp;color=36,64,97&amp;vtp=1&amp;bbb=1&amp;hb=1"/>
              <p:cNvSpPr/>
              <p:nvPr/>
            </p:nvSpPr>
            <p:spPr>
              <a:xfrm>
                <a:off x="539496" y="1263419"/>
                <a:ext cx="11109960" cy="20275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（多选）</a:t>
                </a:r>
                <a:r>
                  <a:rPr lang="en-US" altLang="zh-CN" sz="1800" b="0" i="0" dirty="0">
                    <a:solidFill>
                      <a:srgbClr val="244061"/>
                    </a:solidFill>
                    <a:latin typeface="仿宋" pitchFamily="34" charset="0"/>
                    <a:ea typeface="仿宋" pitchFamily="34" charset="-122"/>
                    <a:cs typeface="仿宋" pitchFamily="34" charset="-120"/>
                  </a:rPr>
                  <a:t>[全国新课标Ⅱ2023·13,5分]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在信道内传输0,1信号，信号的传输相互独立.发送0时,收到</a:t>
                </a:r>
                <a:r>
                  <a:rPr lang="en-US" altLang="zh-CN" sz="1800" b="0" i="0">
                    <a:solidFill>
                      <a:srgbClr val="244061"/>
                    </a:solidFill>
                    <a:latin typeface="Times New Roman" pitchFamily="34" charset="0"/>
                    <a:ea typeface="微软雅黑" pitchFamily="34" charset="-122"/>
                    <a:cs typeface="Times New Roman" pitchFamily="34" charset="-120"/>
                  </a:rPr>
                  <a:t>1的概率</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𝛼</m:t>
                    </m:r>
                    <m:r>
                      <a:rPr lang="en-US" altLang="zh-CN" sz="1800" b="0" i="0">
                        <a:solidFill>
                          <a:srgbClr val="244061"/>
                        </a:solidFill>
                        <a:latin typeface="Cambria Math" pitchFamily="34" charset="0"/>
                        <a:ea typeface="Cambria Math" pitchFamily="34" charset="-122"/>
                        <a:cs typeface="Cambria Math" pitchFamily="34" charset="-120"/>
                      </a:rPr>
                      <m:t>(0&lt;</m:t>
                    </m:r>
                    <m:r>
                      <a:rPr lang="en-US" altLang="zh-CN" sz="1800" b="0" i="0">
                        <a:solidFill>
                          <a:srgbClr val="244061"/>
                        </a:solidFill>
                        <a:latin typeface="Cambria Math" pitchFamily="34" charset="0"/>
                        <a:ea typeface="Cambria Math" pitchFamily="34" charset="-122"/>
                        <a:cs typeface="Cambria Math" pitchFamily="34" charset="-120"/>
                      </a:rPr>
                      <m:t>𝛼</m:t>
                    </m:r>
                    <m:r>
                      <a:rPr lang="en-US" altLang="zh-CN" sz="1800" b="0" i="0">
                        <a:solidFill>
                          <a:srgbClr val="244061"/>
                        </a:solidFill>
                        <a:latin typeface="Cambria Math" pitchFamily="34" charset="0"/>
                        <a:ea typeface="Cambria Math" pitchFamily="34" charset="-122"/>
                        <a:cs typeface="Cambria Math" pitchFamily="34" charset="-120"/>
                      </a:rPr>
                      <m:t>&lt;1)</m:t>
                    </m:r>
                  </m:oMath>
                </a14:m>
                <a:r>
                  <a:rPr lang="en-US" altLang="zh-CN" sz="1800" b="0" i="0" dirty="0">
                    <a:solidFill>
                      <a:srgbClr val="244061"/>
                    </a:solidFill>
                    <a:latin typeface="Times New Roman" pitchFamily="34" charset="0"/>
                    <a:ea typeface="微软雅黑" pitchFamily="34" charset="-122"/>
                    <a:cs typeface="Times New Roman" pitchFamily="34" charset="-120"/>
                  </a:rPr>
                  <a:t>，收到0的概率为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𝛼</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;发送1时，收到0的概率为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𝛽</m:t>
                    </m:r>
                    <m:r>
                      <a:rPr lang="en-US" altLang="zh-CN" sz="1800" b="0" i="0">
                        <a:solidFill>
                          <a:srgbClr val="244061"/>
                        </a:solidFill>
                        <a:latin typeface="Cambria Math" pitchFamily="34" charset="0"/>
                        <a:ea typeface="Cambria Math" pitchFamily="34" charset="-122"/>
                        <a:cs typeface="Cambria Math" pitchFamily="34" charset="-120"/>
                      </a:rPr>
                      <m:t>(0&lt;</m:t>
                    </m:r>
                    <m:r>
                      <a:rPr lang="en-US" altLang="zh-CN" sz="1800" b="0" i="0">
                        <a:solidFill>
                          <a:srgbClr val="244061"/>
                        </a:solidFill>
                        <a:latin typeface="Cambria Math" pitchFamily="34" charset="0"/>
                        <a:ea typeface="Cambria Math" pitchFamily="34" charset="-122"/>
                        <a:cs typeface="Cambria Math" pitchFamily="34" charset="-120"/>
                      </a:rPr>
                      <m:t>𝛽</m:t>
                    </m:r>
                    <m:r>
                      <a:rPr lang="en-US" altLang="zh-CN" sz="1800" b="0" i="0">
                        <a:solidFill>
                          <a:srgbClr val="244061"/>
                        </a:solidFill>
                        <a:latin typeface="Cambria Math" pitchFamily="34" charset="0"/>
                        <a:ea typeface="Cambria Math" pitchFamily="34" charset="-122"/>
                        <a:cs typeface="Cambria Math" pitchFamily="34" charset="-120"/>
                      </a:rPr>
                      <m:t>&lt;1)</m:t>
                    </m:r>
                  </m:oMath>
                </a14:m>
                <a:r>
                  <a:rPr lang="en-US" altLang="zh-CN" sz="1800" b="0" i="0" dirty="0">
                    <a:solidFill>
                      <a:srgbClr val="244061"/>
                    </a:solidFill>
                    <a:latin typeface="Times New Roman" pitchFamily="34" charset="0"/>
                    <a:ea typeface="微软雅黑" pitchFamily="34" charset="-122"/>
                    <a:cs typeface="Times New Roman" pitchFamily="34" charset="-120"/>
                  </a:rPr>
                  <a:t>，收到1的概率为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.考虑两</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种传输方案</a:t>
                </a:r>
                <a:r>
                  <a:rPr lang="en-US" altLang="zh-CN" sz="1800" b="0" i="0" dirty="0">
                    <a:solidFill>
                      <a:srgbClr val="244061"/>
                    </a:solidFill>
                    <a:latin typeface="Times New Roman" pitchFamily="34" charset="0"/>
                    <a:ea typeface="微软雅黑" pitchFamily="34" charset="-122"/>
                    <a:cs typeface="Times New Roman" pitchFamily="34" charset="-120"/>
                  </a:rPr>
                  <a:t>:单次传输和三次传输.单次传输是指每个信号只发送1次，三次传输是指每个信号重复发送3次</a:t>
                </a:r>
                <a:r>
                  <a:rPr lang="en-US" altLang="zh-CN" sz="1800" b="0" i="0">
                    <a:solidFill>
                      <a:srgbClr val="244061"/>
                    </a:solidFill>
                    <a:latin typeface="Times New Roman" pitchFamily="34" charset="0"/>
                    <a:ea typeface="微软雅黑" pitchFamily="34" charset="-122"/>
                    <a:cs typeface="Times New Roman" pitchFamily="34" charset="-120"/>
                  </a:rPr>
                  <a:t>，收到</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的信号需要译码</a:t>
                </a:r>
                <a:r>
                  <a:rPr lang="en-US" altLang="zh-CN" sz="1800" b="0" i="0" dirty="0">
                    <a:solidFill>
                      <a:srgbClr val="244061"/>
                    </a:solidFill>
                    <a:latin typeface="Times New Roman" pitchFamily="34" charset="0"/>
                    <a:ea typeface="微软雅黑" pitchFamily="34" charset="-122"/>
                    <a:cs typeface="Times New Roman" pitchFamily="34" charset="-120"/>
                  </a:rPr>
                  <a:t>，译码规则如下：单次传输时，收到的信号即为译码;三次传输时</a:t>
                </a:r>
                <a:r>
                  <a:rPr lang="en-US" altLang="zh-CN" sz="1800" b="0" i="0">
                    <a:solidFill>
                      <a:srgbClr val="244061"/>
                    </a:solidFill>
                    <a:latin typeface="Times New Roman" pitchFamily="34" charset="0"/>
                    <a:ea typeface="微软雅黑" pitchFamily="34" charset="-122"/>
                    <a:cs typeface="Times New Roman" pitchFamily="34" charset="-120"/>
                  </a:rPr>
                  <a:t>，收到的信号中出现次数多的</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即为译码</a:t>
                </a:r>
                <a:r>
                  <a:rPr lang="en-US" altLang="zh-CN" b="0" i="0" dirty="0">
                    <a:solidFill>
                      <a:srgbClr val="244061"/>
                    </a:solidFill>
                    <a:latin typeface="Times New Roman" pitchFamily="34" charset="0"/>
                    <a:ea typeface="微软雅黑" pitchFamily="34" charset="-122"/>
                    <a:cs typeface="Times New Roman" pitchFamily="34" charset="-120"/>
                  </a:rPr>
                  <a:t>（例如，若依次收到1,0,1，则译码为</a:t>
                </a:r>
                <a:r>
                  <a:rPr lang="en-US" altLang="zh-CN" b="0" i="0">
                    <a:solidFill>
                      <a:srgbClr val="244061"/>
                    </a:solidFill>
                    <a:latin typeface="Times New Roman" pitchFamily="34" charset="0"/>
                    <a:ea typeface="微软雅黑" pitchFamily="34" charset="-122"/>
                    <a:cs typeface="Times New Roman" pitchFamily="34" charset="-120"/>
                  </a:rPr>
                  <a:t>1）(</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C_5_BD.34_1#aaeb83009?vaa=1&amp;vcp=1&amp;vop=1&amp;pid=4226867a8&amp;color=36,64,97&amp;vtp=1&amp;bbb=1&amp;hb=1"/>
              <p:cNvSpPr>
                <a:spLocks noRot="1" noChangeAspect="1" noMove="1" noResize="1" noEditPoints="1" noAdjustHandles="1" noChangeArrowheads="1" noChangeShapeType="1" noTextEdit="1"/>
              </p:cNvSpPr>
              <p:nvPr/>
            </p:nvSpPr>
            <p:spPr>
              <a:xfrm>
                <a:off x="539496" y="1263419"/>
                <a:ext cx="11109960" cy="2027555"/>
              </a:xfrm>
              <a:prstGeom prst="rect">
                <a:avLst/>
              </a:prstGeom>
              <a:blipFill>
                <a:blip r:embed="rId3"/>
                <a:stretch>
                  <a:fillRect l="-1317" r="-1317" b="-690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5_BD.34_2#aaeb83009.choices?vaa=1&amp;vcp=1&amp;vop=1&amp;pid=4226867a8&amp;color=36,64,97&amp;vtp=1&amp;bbb=1"/>
              <p:cNvSpPr/>
              <p:nvPr/>
            </p:nvSpPr>
            <p:spPr>
              <a:xfrm>
                <a:off x="539496" y="3278846"/>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A.采用单次传输方案，若依次发送1,0,1,则依次收到1,0,1的概率为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𝛼</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𝛽</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.采用三次传输方案，若发送1,则依次收到1,0,1的概率为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𝛽</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𝛽</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.采用三次传输方案，若发送1,则译码为1的概率为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𝛽</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𝛽</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𝛽</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0&lt;</m:t>
                    </m:r>
                    <m:r>
                      <a:rPr lang="en-US" altLang="zh-CN" sz="1800" b="0" i="0">
                        <a:solidFill>
                          <a:srgbClr val="244061"/>
                        </a:solidFill>
                        <a:latin typeface="Cambria Math" pitchFamily="34" charset="0"/>
                        <a:ea typeface="Cambria Math" pitchFamily="34" charset="-122"/>
                        <a:cs typeface="Cambria Math" pitchFamily="34" charset="-120"/>
                      </a:rPr>
                      <m:t>𝛼</m:t>
                    </m:r>
                    <m:r>
                      <a:rPr lang="en-US" altLang="zh-CN" sz="1800" b="0" i="0">
                        <a:solidFill>
                          <a:srgbClr val="244061"/>
                        </a:solidFill>
                        <a:latin typeface="Cambria Math" pitchFamily="34" charset="0"/>
                        <a:ea typeface="Cambria Math" pitchFamily="34" charset="-122"/>
                        <a:cs typeface="Cambria Math" pitchFamily="34" charset="-120"/>
                      </a:rPr>
                      <m:t>&lt;0.5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时，若发送0，则采用三次传输方案译码为0的概率大于采用单次传输方案译码为0的概率</a:t>
                </a:r>
                <a:endParaRPr lang="en-US" altLang="zh-CN" sz="1800" dirty="0"/>
              </a:p>
            </p:txBody>
          </p:sp>
        </mc:Choice>
        <mc:Fallback xmlns="">
          <p:sp>
            <p:nvSpPr>
              <p:cNvPr id="5" name="QC_5_BD.34_2#aaeb83009.choices?vaa=1&amp;vcp=1&amp;vop=1&amp;pid=4226867a8&amp;color=36,64,97&amp;vtp=1&amp;bbb=1"/>
              <p:cNvSpPr>
                <a:spLocks noRot="1" noChangeAspect="1" noMove="1" noResize="1" noEditPoints="1" noAdjustHandles="1" noChangeArrowheads="1" noChangeShapeType="1" noTextEdit="1"/>
              </p:cNvSpPr>
              <p:nvPr/>
            </p:nvSpPr>
            <p:spPr>
              <a:xfrm>
                <a:off x="539496" y="3278846"/>
                <a:ext cx="11109960" cy="1611440"/>
              </a:xfrm>
              <a:prstGeom prst="rect">
                <a:avLst/>
              </a:prstGeom>
              <a:blipFill>
                <a:blip r:embed="rId4"/>
                <a:stretch>
                  <a:fillRect l="-1317" b="-8712"/>
                </a:stretch>
              </a:blipFill>
              <a:ln/>
            </p:spPr>
            <p:txBody>
              <a:bodyPr/>
              <a:lstStyle/>
              <a:p>
                <a:r>
                  <a:rPr lang="zh-CN" altLang="en-US">
                    <a:noFill/>
                  </a:rPr>
                  <a:t> </a:t>
                </a:r>
              </a:p>
            </p:txBody>
          </p:sp>
        </mc:Fallback>
      </mc:AlternateContent>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36_1#aaeb83009?vaa=1&amp;vcp=1&amp;vop=1&amp;pid=4226867a8&amp;color=36,64,97&amp;vtp=1&amp;bt=1&amp;bbb=1&amp;hb=1"/>
              <p:cNvSpPr/>
              <p:nvPr/>
            </p:nvSpPr>
            <p:spPr>
              <a:xfrm>
                <a:off x="539496" y="828000"/>
                <a:ext cx="11109960" cy="5030788"/>
              </a:xfrm>
              <a:prstGeom prst="rect">
                <a:avLst/>
              </a:prstGeom>
              <a:noFill/>
              <a:ln/>
            </p:spPr>
            <p:txBody>
              <a:bodyPr wrap="none" lIns="0" tIns="0" rIns="0" bIns="0" rtlCol="0" anchor="t"/>
              <a:lstStyle/>
              <a:p>
                <a:pPr algn="l" latinLnBrk="1">
                  <a:lnSpc>
                    <a:spcPts val="2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对于A选项，采用单次传输方案，依次发送1,0,1，依次收到</a:t>
                </a:r>
                <a:r>
                  <a:rPr lang="en-US" altLang="zh-CN" sz="1800" b="0" i="0">
                    <a:solidFill>
                      <a:srgbClr val="003760"/>
                    </a:solidFill>
                    <a:latin typeface="Times New Roman" pitchFamily="34" charset="0"/>
                    <a:ea typeface="微软雅黑" pitchFamily="34" charset="-122"/>
                    <a:cs typeface="Times New Roman" pitchFamily="34" charset="-120"/>
                  </a:rPr>
                  <a:t>1,0,1的概率为</a:t>
                </a:r>
              </a:p>
              <a:p>
                <a:pPr latinLnBrk="1">
                  <a:lnSpc>
                    <a:spcPts val="2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，所以A选项正确.</a:t>
                </a:r>
                <a:endParaRPr lang="en-US" altLang="zh-CN" sz="1800" dirty="0"/>
              </a:p>
              <a:p>
                <a:pPr latinLnBrk="1">
                  <a:lnSpc>
                    <a:spcPts val="28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B选项，采用三次传输方案，发送1，依次收到1,0,1的概率为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，所以B选项正确.</a:t>
                </a:r>
                <a:endParaRPr lang="en-US" altLang="zh-CN" sz="1800" dirty="0"/>
              </a:p>
              <a:p>
                <a:pPr latinLnBrk="1">
                  <a:lnSpc>
                    <a:spcPts val="28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C选项，采用三次传输方案，发送1，依次收到1,1,1（即译码为1</a:t>
                </a:r>
                <a:r>
                  <a:rPr lang="en-US" altLang="zh-CN" sz="1800" b="0" i="0">
                    <a:solidFill>
                      <a:srgbClr val="003760"/>
                    </a:solidFill>
                    <a:latin typeface="Times New Roman" pitchFamily="34" charset="0"/>
                    <a:ea typeface="微软雅黑" pitchFamily="34" charset="-122"/>
                    <a:cs typeface="Times New Roman" pitchFamily="34" charset="-120"/>
                  </a:rPr>
                  <a:t>）的概率为</a:t>
                </a:r>
              </a:p>
              <a:p>
                <a:pPr latinLnBrk="1">
                  <a:lnSpc>
                    <a:spcPts val="2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；发送1，依次收到1,0,1（即译码为1），0,1,1（即译码为1</a:t>
                </a:r>
                <a:r>
                  <a:rPr lang="en-US" altLang="zh-CN" sz="1800" b="0" i="0">
                    <a:solidFill>
                      <a:srgbClr val="003760"/>
                    </a:solidFill>
                    <a:latin typeface="Times New Roman" pitchFamily="34" charset="0"/>
                    <a:ea typeface="微软雅黑" pitchFamily="34" charset="-122"/>
                    <a:cs typeface="Times New Roman" pitchFamily="34" charset="-120"/>
                  </a:rPr>
                  <a:t>），1,1,0</a:t>
                </a:r>
              </a:p>
              <a:p>
                <a:pPr latinLnBrk="1">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即译码为1）的概率为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𝛽</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，于是译码为1的概率为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𝛽</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选项不正确.</a:t>
                </a:r>
                <a:endParaRPr lang="en-US" altLang="zh-CN" sz="1800" dirty="0"/>
              </a:p>
              <a:p>
                <a:pPr latinLnBrk="1">
                  <a:lnSpc>
                    <a:spcPts val="28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D选项，采用三次传输方案，发送0，依次收到0,0,0（即译码为0</a:t>
                </a:r>
                <a:r>
                  <a:rPr lang="en-US" altLang="zh-CN" sz="1800" b="0" i="0">
                    <a:solidFill>
                      <a:srgbClr val="003760"/>
                    </a:solidFill>
                    <a:latin typeface="Times New Roman" pitchFamily="34" charset="0"/>
                    <a:ea typeface="微软雅黑" pitchFamily="34" charset="-122"/>
                    <a:cs typeface="Times New Roman" pitchFamily="34" charset="-120"/>
                  </a:rPr>
                  <a:t>）的概率为</a:t>
                </a:r>
              </a:p>
              <a:p>
                <a:pPr latinLnBrk="1">
                  <a:lnSpc>
                    <a:spcPts val="2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；发送0，依次收到0,0,1（即译码为0），0,1,0（即译码为0</a:t>
                </a:r>
                <a:r>
                  <a:rPr lang="en-US" altLang="zh-CN" sz="1800" b="0" i="0">
                    <a:solidFill>
                      <a:srgbClr val="003760"/>
                    </a:solidFill>
                    <a:latin typeface="Times New Roman" pitchFamily="34" charset="0"/>
                    <a:ea typeface="微软雅黑" pitchFamily="34" charset="-122"/>
                    <a:cs typeface="Times New Roman" pitchFamily="34" charset="-120"/>
                  </a:rPr>
                  <a:t>），1,0,0</a:t>
                </a:r>
              </a:p>
              <a:p>
                <a:pPr latinLnBrk="1">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即译码为0）的概率为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，于是译码为0的概率为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.采用</a:t>
                </a:r>
              </a:p>
              <a:p>
                <a:pPr latinLnBrk="1">
                  <a:lnSpc>
                    <a:spcPts val="4000"/>
                  </a:lnSpc>
                </a:pPr>
                <a:r>
                  <a:rPr lang="en-US" altLang="zh-CN" sz="1800" b="0" i="0">
                    <a:solidFill>
                      <a:srgbClr val="003760"/>
                    </a:solidFill>
                    <a:latin typeface="Times New Roman" pitchFamily="34" charset="0"/>
                    <a:ea typeface="微软雅黑" pitchFamily="34" charset="-122"/>
                    <a:cs typeface="Times New Roman" pitchFamily="34" charset="-120"/>
                  </a:rPr>
                  <a:t>单次传输方案</a:t>
                </a:r>
                <a:r>
                  <a:rPr lang="en-US" altLang="zh-CN" sz="1800" b="0" i="0" dirty="0">
                    <a:solidFill>
                      <a:srgbClr val="003760"/>
                    </a:solidFill>
                    <a:latin typeface="Times New Roman" pitchFamily="34" charset="0"/>
                    <a:ea typeface="微软雅黑" pitchFamily="34" charset="-122"/>
                    <a:cs typeface="Times New Roman" pitchFamily="34" charset="-120"/>
                  </a:rPr>
                  <a:t>，发送0，译码为0的概率为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.依题意，有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&gt;1−</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40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𝛼</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令函数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)=−2</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𝛼</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∈(0,</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(1−2</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(0,</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上恒成立，所以D选项正确.故选</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ABD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5_AS.36_1#aaeb83009?vaa=1&amp;vcp=1&amp;vop=1&amp;pid=4226867a8&amp;color=36,64,97&amp;vtp=1&amp;bt=1&amp;bbb=1&amp;hb=1"/>
              <p:cNvSpPr>
                <a:spLocks noRot="1" noChangeAspect="1" noMove="1" noResize="1" noEditPoints="1" noAdjustHandles="1" noChangeArrowheads="1" noChangeShapeType="1" noTextEdit="1"/>
              </p:cNvSpPr>
              <p:nvPr/>
            </p:nvSpPr>
            <p:spPr>
              <a:xfrm>
                <a:off x="539496" y="828000"/>
                <a:ext cx="11109960" cy="5030788"/>
              </a:xfrm>
              <a:prstGeom prst="rect">
                <a:avLst/>
              </a:prstGeom>
              <a:blipFill>
                <a:blip r:embed="rId3"/>
                <a:stretch>
                  <a:fillRect l="-1317" t="-606" r="-1811" b="-1576"/>
                </a:stretch>
              </a:blipFill>
              <a:ln/>
            </p:spPr>
            <p:txBody>
              <a:bodyPr/>
              <a:lstStyle/>
              <a:p>
                <a:r>
                  <a:rPr lang="zh-CN" altLang="en-US">
                    <a:noFill/>
                  </a:rPr>
                  <a:t> </a:t>
                </a:r>
              </a:p>
            </p:txBody>
          </p:sp>
        </mc:Fallback>
      </mc:AlternateContent>
      <p:sp>
        <p:nvSpPr>
          <p:cNvPr id="3" name="QC_5_AN.37_1#aaeb83009?vaa=1&amp;vcp=1&amp;vop=1&amp;pid=4226867a8&amp;color=36,64,97&amp;vtp=1&amp;bbb=1"/>
          <p:cNvSpPr/>
          <p:nvPr/>
        </p:nvSpPr>
        <p:spPr>
          <a:xfrm>
            <a:off x="539496" y="5853644"/>
            <a:ext cx="11109960" cy="351155"/>
          </a:xfrm>
          <a:prstGeom prst="rect">
            <a:avLst/>
          </a:prstGeom>
          <a:noFill/>
          <a:ln/>
        </p:spPr>
        <p:txBody>
          <a:bodyPr wrap="none" lIns="0" tIns="0" rIns="0" bIns="0" rtlCol="0" anchor="t"/>
          <a:lstStyle/>
          <a:p>
            <a:pPr algn="l" latinLnBrk="1">
              <a:lnSpc>
                <a:spcPts val="30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ABD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fade">
                                      <p:cBhvr>
                                        <p:cTn id="72" dur="500"/>
                                        <p:tgtEl>
                                          <p:spTgt spid="2">
                                            <p:txEl>
                                              <p:pRg st="12" end="12"/>
                                            </p:txEl>
                                          </p:spTgt>
                                        </p:tgtEl>
                                      </p:cBhvr>
                                    </p:animEffect>
                                    <p:anim calcmode="lin" valueType="num">
                                      <p:cBhvr>
                                        <p:cTn id="73"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4" dur="5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3">
                                            <p:bg/>
                                          </p:spTgt>
                                        </p:tgtEl>
                                        <p:attrNameLst>
                                          <p:attrName>style.visibility</p:attrName>
                                        </p:attrNameLst>
                                      </p:cBhvr>
                                      <p:to>
                                        <p:strVal val="visible"/>
                                      </p:to>
                                    </p:set>
                                    <p:animEffect transition="in" filter="fade">
                                      <p:cBhvr>
                                        <p:cTn id="79" dur="500"/>
                                        <p:tgtEl>
                                          <p:spTgt spid="3">
                                            <p:bg/>
                                          </p:spTgt>
                                        </p:tgtEl>
                                      </p:cBhvr>
                                    </p:animEffect>
                                    <p:anim calcmode="lin" valueType="num">
                                      <p:cBhvr>
                                        <p:cTn id="80" dur="500" fill="hold"/>
                                        <p:tgtEl>
                                          <p:spTgt spid="3">
                                            <p:bg/>
                                          </p:spTgt>
                                        </p:tgtEl>
                                        <p:attrNameLst>
                                          <p:attrName>ppt_x</p:attrName>
                                        </p:attrNameLst>
                                      </p:cBhvr>
                                      <p:tavLst>
                                        <p:tav tm="0">
                                          <p:val>
                                            <p:strVal val="#ppt_x"/>
                                          </p:val>
                                        </p:tav>
                                        <p:tav tm="100000">
                                          <p:val>
                                            <p:strVal val="#ppt_x"/>
                                          </p:val>
                                        </p:tav>
                                      </p:tavLst>
                                    </p:anim>
                                    <p:anim calcmode="lin" valueType="num">
                                      <p:cBhvr>
                                        <p:cTn id="81" dur="500" fill="hold"/>
                                        <p:tgtEl>
                                          <p:spTgt spid="3">
                                            <p:bg/>
                                          </p:spTgt>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3">
                                            <p:txEl>
                                              <p:pRg st="0" end="0"/>
                                            </p:txEl>
                                          </p:spTgt>
                                        </p:tgtEl>
                                        <p:attrNameLst>
                                          <p:attrName>style.visibility</p:attrName>
                                        </p:attrNameLst>
                                      </p:cBhvr>
                                      <p:to>
                                        <p:strVal val="visible"/>
                                      </p:to>
                                    </p:set>
                                    <p:animEffect transition="in" filter="fade">
                                      <p:cBhvr>
                                        <p:cTn id="84" dur="500"/>
                                        <p:tgtEl>
                                          <p:spTgt spid="3">
                                            <p:txEl>
                                              <p:pRg st="0" end="0"/>
                                            </p:txEl>
                                          </p:spTgt>
                                        </p:tgtEl>
                                      </p:cBhvr>
                                    </p:animEffect>
                                    <p:anim calcmode="lin" valueType="num">
                                      <p:cBhvr>
                                        <p:cTn id="8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38_1#fc83143c2?vaa=1&amp;vcp=1&amp;vop=1&amp;pid=4226867a8&amp;color=36,64,97&amp;vtp=1&amp;bt=1&amp;bbb=1&amp;hb=1"/>
              <p:cNvSpPr/>
              <p:nvPr/>
            </p:nvSpPr>
            <p:spPr>
              <a:xfrm>
                <a:off x="539496" y="1502651"/>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例5</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[全国乙理2022·10,5分]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某棋手与甲、乙、丙三位棋手各比赛一盘，各盘比赛结果相互独立</a:t>
                </a:r>
                <a:r>
                  <a:rPr lang="en-US" altLang="zh-CN" sz="1800" b="0" i="0">
                    <a:solidFill>
                      <a:srgbClr val="244061"/>
                    </a:solidFill>
                    <a:latin typeface="Times New Roman" pitchFamily="34" charset="0"/>
                    <a:ea typeface="微软雅黑" pitchFamily="34" charset="-122"/>
                    <a:cs typeface="Times New Roman" pitchFamily="34" charset="-120"/>
                  </a:rPr>
                  <a:t>.已知该棋手</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与甲</a:t>
                </a:r>
                <a:r>
                  <a:rPr lang="en-US" altLang="zh-CN" b="0" i="0" dirty="0">
                    <a:solidFill>
                      <a:srgbClr val="244061"/>
                    </a:solidFill>
                    <a:latin typeface="Times New Roman" pitchFamily="34" charset="0"/>
                    <a:ea typeface="微软雅黑" pitchFamily="34" charset="-122"/>
                    <a:cs typeface="Times New Roman" pitchFamily="34" charset="-120"/>
                  </a:rPr>
                  <a:t>、乙、丙比赛获胜的概率分别为</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𝑝</m:t>
                        </m:r>
                      </m:e>
                      <m:sub>
                        <m:r>
                          <a:rPr lang="en-US" altLang="zh-CN" b="0" i="0">
                            <a:solidFill>
                              <a:srgbClr val="244061"/>
                            </a:solidFill>
                            <a:latin typeface="Cambria Math" pitchFamily="34" charset="0"/>
                            <a:ea typeface="Cambria Math" pitchFamily="34" charset="-122"/>
                            <a:cs typeface="Cambria Math" pitchFamily="34" charset="-120"/>
                          </a:rPr>
                          <m:t>1</m:t>
                        </m:r>
                      </m:sub>
                    </m:sSub>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𝑝</m:t>
                        </m:r>
                      </m:e>
                      <m:sub>
                        <m:r>
                          <a:rPr lang="en-US" altLang="zh-CN" b="0" i="0">
                            <a:solidFill>
                              <a:srgbClr val="244061"/>
                            </a:solidFill>
                            <a:latin typeface="Cambria Math" pitchFamily="34" charset="0"/>
                            <a:ea typeface="Cambria Math" pitchFamily="34" charset="-122"/>
                            <a:cs typeface="Cambria Math" pitchFamily="34" charset="-120"/>
                          </a:rPr>
                          <m:t>2</m:t>
                        </m:r>
                      </m:sub>
                    </m:sSub>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𝑝</m:t>
                        </m:r>
                      </m:e>
                      <m:sub>
                        <m:r>
                          <a:rPr lang="en-US" altLang="zh-CN" b="0" i="0">
                            <a:solidFill>
                              <a:srgbClr val="244061"/>
                            </a:solidFill>
                            <a:latin typeface="Cambria Math" pitchFamily="34" charset="0"/>
                            <a:ea typeface="Cambria Math" pitchFamily="34" charset="-122"/>
                            <a:cs typeface="Cambria Math" pitchFamily="34" charset="-120"/>
                          </a:rPr>
                          <m:t>3</m:t>
                        </m:r>
                      </m:sub>
                    </m:sSub>
                  </m:oMath>
                </a14:m>
                <a:r>
                  <a:rPr lang="en-US" altLang="zh-CN"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𝑝</m:t>
                        </m:r>
                      </m:e>
                      <m:sub>
                        <m:r>
                          <a:rPr lang="en-US" altLang="zh-CN" b="0" i="0">
                            <a:solidFill>
                              <a:srgbClr val="244061"/>
                            </a:solidFill>
                            <a:latin typeface="Cambria Math" pitchFamily="34" charset="0"/>
                            <a:ea typeface="Cambria Math" pitchFamily="34" charset="-122"/>
                            <a:cs typeface="Cambria Math" pitchFamily="34" charset="-120"/>
                          </a:rPr>
                          <m:t>3</m:t>
                        </m:r>
                      </m:sub>
                    </m:sSub>
                    <m:r>
                      <a:rPr lang="en-US" altLang="zh-CN" b="0" i="0" smtClean="0">
                        <a:solidFill>
                          <a:srgbClr val="244061"/>
                        </a:solidFill>
                        <a:latin typeface="Cambria Math" pitchFamily="34" charset="0"/>
                        <a:ea typeface="Cambria Math" pitchFamily="34" charset="-122"/>
                        <a:cs typeface="Cambria Math" pitchFamily="34" charset="-120"/>
                      </a:rPr>
                      <m:t>&gt;</m:t>
                    </m:r>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𝑝</m:t>
                        </m:r>
                      </m:e>
                      <m:sub>
                        <m:r>
                          <a:rPr lang="en-US" altLang="zh-CN" b="0" i="0">
                            <a:solidFill>
                              <a:srgbClr val="244061"/>
                            </a:solidFill>
                            <a:latin typeface="Cambria Math" pitchFamily="34" charset="0"/>
                            <a:ea typeface="Cambria Math" pitchFamily="34" charset="-122"/>
                            <a:cs typeface="Cambria Math" pitchFamily="34" charset="-120"/>
                          </a:rPr>
                          <m:t>2</m:t>
                        </m:r>
                      </m:sub>
                    </m:sSub>
                    <m:r>
                      <a:rPr lang="en-US" altLang="zh-CN" b="0" i="0" smtClean="0">
                        <a:solidFill>
                          <a:srgbClr val="244061"/>
                        </a:solidFill>
                        <a:latin typeface="Cambria Math" pitchFamily="34" charset="0"/>
                        <a:ea typeface="Cambria Math" pitchFamily="34" charset="-122"/>
                        <a:cs typeface="Cambria Math" pitchFamily="34" charset="-120"/>
                      </a:rPr>
                      <m:t>&gt;</m:t>
                    </m:r>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𝑝</m:t>
                        </m:r>
                      </m:e>
                      <m:sub>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smtClean="0">
                        <a:solidFill>
                          <a:srgbClr val="244061"/>
                        </a:solidFill>
                        <a:latin typeface="Cambria Math" pitchFamily="34" charset="0"/>
                        <a:ea typeface="Cambria Math" pitchFamily="34" charset="-122"/>
                        <a:cs typeface="Cambria Math" pitchFamily="34" charset="-120"/>
                      </a:rPr>
                      <m:t>&gt;0</m:t>
                    </m:r>
                  </m:oMath>
                </a14:m>
                <a:r>
                  <a:rPr lang="en-US" altLang="zh-CN" b="0" i="0" dirty="0">
                    <a:solidFill>
                      <a:srgbClr val="244061"/>
                    </a:solidFill>
                    <a:latin typeface="Times New Roman" pitchFamily="34" charset="0"/>
                    <a:ea typeface="微软雅黑" pitchFamily="34" charset="-122"/>
                    <a:cs typeface="Times New Roman" pitchFamily="34" charset="-120"/>
                  </a:rPr>
                  <a:t>.记该棋手连胜两盘的概率为</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则(</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5_BD.38_1#fc83143c2?vaa=1&amp;vcp=1&amp;vop=1&amp;pid=4226867a8&amp;color=36,64,97&amp;vtp=1&amp;bt=1&amp;bbb=1&amp;hb=1"/>
              <p:cNvSpPr>
                <a:spLocks noRot="1" noChangeAspect="1" noMove="1" noResize="1" noEditPoints="1" noAdjustHandles="1" noChangeArrowheads="1" noChangeShapeType="1" noTextEdit="1"/>
              </p:cNvSpPr>
              <p:nvPr/>
            </p:nvSpPr>
            <p:spPr>
              <a:xfrm>
                <a:off x="539496" y="1502651"/>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p:sp>
        <p:nvSpPr>
          <p:cNvPr id="3" name="QC_5_AN.40_1#fc83143c2.bracket?vaa=1&amp;vcp=1&amp;vop=1&amp;pid=4226867a8&amp;color=36,64,97&amp;vpa=5&amp;vtp=1"/>
          <p:cNvSpPr/>
          <p:nvPr/>
        </p:nvSpPr>
        <p:spPr>
          <a:xfrm>
            <a:off x="10514584" y="200315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5_BD.38_2#fc83143c2.choices?vaa=1&amp;vcp=1&amp;vop=1&amp;pid=4226867a8&amp;color=36,64,97&amp;vtp=1&amp;bbb=1"/>
              <p:cNvSpPr/>
              <p:nvPr/>
            </p:nvSpPr>
            <p:spPr>
              <a:xfrm>
                <a:off x="539496" y="2280780"/>
                <a:ext cx="11109960" cy="770255"/>
              </a:xfrm>
              <a:prstGeom prst="rect">
                <a:avLst/>
              </a:prstGeom>
              <a:noFill/>
              <a:ln/>
            </p:spPr>
            <p:txBody>
              <a:bodyPr wrap="none" lIns="0" tIns="0" rIns="0" bIns="0" rtlCol="0" anchor="t"/>
              <a:lstStyle/>
              <a:p>
                <a:pPr latinLnBrk="1">
                  <a:lnSpc>
                    <a:spcPts val="3300"/>
                  </a:lnSpc>
                  <a:tabLst>
                    <a:tab pos="566293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𝑝</m:t>
                    </m:r>
                  </m:oMath>
                </a14:m>
                <a:r>
                  <a:rPr lang="en-US" altLang="zh-CN" sz="1800" b="0" i="0" dirty="0">
                    <a:solidFill>
                      <a:srgbClr val="244061"/>
                    </a:solidFill>
                    <a:latin typeface="Times New Roman" pitchFamily="34" charset="0"/>
                    <a:ea typeface="微软雅黑" pitchFamily="34" charset="-122"/>
                    <a:cs typeface="Times New Roman" pitchFamily="34" charset="-120"/>
                  </a:rPr>
                  <a:t>与该棋手和甲、乙</a:t>
                </a:r>
                <a:r>
                  <a:rPr lang="en-US" altLang="zh-CN" sz="1800" b="0" i="0">
                    <a:solidFill>
                      <a:srgbClr val="244061"/>
                    </a:solidFill>
                    <a:latin typeface="Times New Roman" pitchFamily="34" charset="0"/>
                    <a:ea typeface="微软雅黑" pitchFamily="34" charset="-122"/>
                    <a:cs typeface="Times New Roman" pitchFamily="34" charset="-120"/>
                  </a:rPr>
                  <a:t>、丙的比赛次序无关</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.该棋手在第二盘与甲比赛，</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最大</a:t>
                </a:r>
                <a:endParaRPr lang="en-US" altLang="zh-CN" sz="1800" dirty="0">
                  <a:solidFill>
                    <a:srgbClr val="244061"/>
                  </a:solidFill>
                </a:endParaRPr>
              </a:p>
              <a:p>
                <a:pPr latinLnBrk="1">
                  <a:lnSpc>
                    <a:spcPts val="3100"/>
                  </a:lnSpc>
                  <a:tabLst>
                    <a:tab pos="5662930" algn="l"/>
                  </a:tabLst>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.该棋手在第二盘与乙比赛，</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𝑝</m:t>
                    </m:r>
                  </m:oMath>
                </a14:m>
                <a:r>
                  <a:rPr lang="en-US" altLang="zh-CN" sz="1800" b="0" i="0">
                    <a:solidFill>
                      <a:srgbClr val="244061"/>
                    </a:solidFill>
                    <a:latin typeface="Times New Roman" pitchFamily="34" charset="0"/>
                    <a:ea typeface="微软雅黑" pitchFamily="34" charset="-122"/>
                    <a:cs typeface="Times New Roman" pitchFamily="34" charset="-120"/>
                  </a:rPr>
                  <a:t>最大</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.该棋手在第二盘与丙比赛，</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最大</a:t>
                </a:r>
                <a:endParaRPr lang="en-US" altLang="zh-CN" sz="1800" dirty="0">
                  <a:solidFill>
                    <a:srgbClr val="244061"/>
                  </a:solidFill>
                </a:endParaRPr>
              </a:p>
            </p:txBody>
          </p:sp>
        </mc:Choice>
        <mc:Fallback xmlns="">
          <p:sp>
            <p:nvSpPr>
              <p:cNvPr id="4" name="QC_5_BD.38_2#fc83143c2.choices?vaa=1&amp;vcp=1&amp;vop=1&amp;pid=4226867a8&amp;color=36,64,97&amp;vtp=1&amp;bbb=1"/>
              <p:cNvSpPr>
                <a:spLocks noRot="1" noChangeAspect="1" noMove="1" noResize="1" noEditPoints="1" noAdjustHandles="1" noChangeArrowheads="1" noChangeShapeType="1" noTextEdit="1"/>
              </p:cNvSpPr>
              <p:nvPr/>
            </p:nvSpPr>
            <p:spPr>
              <a:xfrm>
                <a:off x="539496" y="2280780"/>
                <a:ext cx="11109960" cy="770255"/>
              </a:xfrm>
              <a:prstGeom prst="rect">
                <a:avLst/>
              </a:prstGeom>
              <a:blipFill>
                <a:blip r:embed="rId4"/>
                <a:stretch>
                  <a:fillRect l="-1317" b="-1904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5_AS.39_1#fc83143c2?vaa=1&amp;vcp=1&amp;vop=1&amp;pid=4226867a8&amp;color=36,64,97&amp;vtp=1&amp;bbb=1&amp;hb=1"/>
              <p:cNvSpPr/>
              <p:nvPr/>
            </p:nvSpPr>
            <p:spPr>
              <a:xfrm>
                <a:off x="539496" y="3062465"/>
                <a:ext cx="11109960" cy="2513140"/>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设该棋手在第二盘与甲比赛连胜两盘的概率为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甲</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，第二盘与乙比赛连胜两盘的概率为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乙</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，第二盘与丙</a:t>
                </a:r>
              </a:p>
              <a:p>
                <a:pPr latinLnBrk="1">
                  <a:lnSpc>
                    <a:spcPts val="3400"/>
                  </a:lnSpc>
                </a:pPr>
                <a:r>
                  <a:rPr lang="en-US" altLang="zh-CN" sz="1800" b="0" i="0">
                    <a:solidFill>
                      <a:srgbClr val="003760"/>
                    </a:solidFill>
                    <a:latin typeface="Times New Roman" pitchFamily="34" charset="0"/>
                    <a:ea typeface="微软雅黑" pitchFamily="34" charset="-122"/>
                    <a:cs typeface="Times New Roman" pitchFamily="34" charset="-120"/>
                  </a:rPr>
                  <a:t>比赛连胜两盘的概率为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丙</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甲</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4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乙</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4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丙</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丙</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甲</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4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丙</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乙</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FF8827"/>
                    </a:solidFill>
                    <a:latin typeface="Times New Roman" pitchFamily="34" charset="0"/>
                    <a:ea typeface="微软雅黑" pitchFamily="34" charset="-122"/>
                    <a:cs typeface="Times New Roman" pitchFamily="34" charset="-120"/>
                  </a:rPr>
                  <a:t>（提示：将</a:t>
                </a:r>
                <a14:m>
                  <m:oMath xmlns:m="http://schemas.openxmlformats.org/officeDocument/2006/math">
                    <m:sSub>
                      <m:sSubPr>
                        <m:ctrlPr>
                          <a:rPr lang="en-US" altLang="zh-CN" sz="1800" b="0" i="1" dirty="0" smtClean="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𝑝</m:t>
                        </m:r>
                      </m:e>
                      <m:sub>
                        <m:r>
                          <a:rPr lang="en-US" altLang="zh-CN" sz="1800" baseline="-10000">
                            <a:solidFill>
                              <a:srgbClr val="FF8827"/>
                            </a:solidFill>
                            <a:latin typeface="Cambria Math" panose="02040503050406030204" pitchFamily="18" charset="0"/>
                          </a:rPr>
                          <m:t>丙</m:t>
                        </m:r>
                      </m:sub>
                    </m:sSub>
                  </m:oMath>
                </a14:m>
                <a:r>
                  <a:rPr lang="en-US" altLang="zh-CN" sz="1800" b="0" i="0" dirty="0">
                    <a:solidFill>
                      <a:srgbClr val="FF8827"/>
                    </a:solidFill>
                    <a:latin typeface="Times New Roman" pitchFamily="34" charset="0"/>
                    <a:ea typeface="微软雅黑" pitchFamily="34" charset="-122"/>
                    <a:cs typeface="Times New Roman" pitchFamily="34" charset="-120"/>
                  </a:rPr>
                  <a:t>与</a:t>
                </a:r>
                <a14:m>
                  <m:oMath xmlns:m="http://schemas.openxmlformats.org/officeDocument/2006/math">
                    <m:sSub>
                      <m:sSubPr>
                        <m:ctrlPr>
                          <a:rPr lang="en-US" altLang="zh-CN" sz="1800" b="0" i="1" dirty="0" smtClean="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𝑝</m:t>
                        </m:r>
                      </m:e>
                      <m:sub>
                        <m:r>
                          <a:rPr lang="en-US" altLang="zh-CN" sz="1800" baseline="-10000">
                            <a:solidFill>
                              <a:srgbClr val="FF8827"/>
                            </a:solidFill>
                            <a:latin typeface="Cambria Math" panose="02040503050406030204" pitchFamily="18" charset="0"/>
                          </a:rPr>
                          <m:t>甲</m:t>
                        </m:r>
                      </m:sub>
                    </m:sSub>
                  </m:oMath>
                </a14:m>
                <a:r>
                  <a:rPr lang="en-US" altLang="zh-CN" sz="1800" b="0" i="0" dirty="0">
                    <a:solidFill>
                      <a:srgbClr val="FF8827"/>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𝑝</m:t>
                        </m:r>
                      </m:e>
                      <m:sub>
                        <m:r>
                          <a:rPr lang="en-US" altLang="zh-CN" sz="1800" baseline="-10000">
                            <a:solidFill>
                              <a:srgbClr val="FF8827"/>
                            </a:solidFill>
                            <a:latin typeface="Cambria Math" panose="02040503050406030204" pitchFamily="18" charset="0"/>
                          </a:rPr>
                          <m:t>乙</m:t>
                        </m:r>
                      </m:sub>
                    </m:sSub>
                  </m:oMath>
                </a14:m>
                <a:r>
                  <a:rPr lang="en-US" altLang="zh-CN" sz="1800" b="0" i="0" dirty="0">
                    <a:solidFill>
                      <a:srgbClr val="FF8827"/>
                    </a:solidFill>
                    <a:latin typeface="Times New Roman" pitchFamily="34" charset="0"/>
                    <a:ea typeface="微软雅黑" pitchFamily="34" charset="-122"/>
                    <a:cs typeface="Times New Roman" pitchFamily="34" charset="-120"/>
                  </a:rPr>
                  <a:t>分别相减，运用因式分解求出差的符号）</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丙</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最大</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b="0" i="0" dirty="0">
                    <a:solidFill>
                      <a:srgbClr val="003760"/>
                    </a:solidFill>
                    <a:latin typeface="Times New Roman" pitchFamily="34" charset="0"/>
                    <a:ea typeface="微软雅黑" pitchFamily="34" charset="-122"/>
                    <a:cs typeface="Times New Roman" pitchFamily="34" charset="-120"/>
                  </a:rPr>
                  <a:t>D.</a:t>
                </a:r>
                <a:endParaRPr lang="en-US" altLang="zh-CN" dirty="0">
                  <a:solidFill>
                    <a:srgbClr val="003760"/>
                  </a:solidFill>
                </a:endParaRPr>
              </a:p>
            </p:txBody>
          </p:sp>
        </mc:Choice>
        <mc:Fallback xmlns="">
          <p:sp>
            <p:nvSpPr>
              <p:cNvPr id="5" name="QC_5_AS.39_1#fc83143c2?vaa=1&amp;vcp=1&amp;vop=1&amp;pid=4226867a8&amp;color=36,64,97&amp;vtp=1&amp;bbb=1&amp;hb=1"/>
              <p:cNvSpPr>
                <a:spLocks noRot="1" noChangeAspect="1" noMove="1" noResize="1" noEditPoints="1" noAdjustHandles="1" noChangeArrowheads="1" noChangeShapeType="1" noTextEdit="1"/>
              </p:cNvSpPr>
              <p:nvPr/>
            </p:nvSpPr>
            <p:spPr>
              <a:xfrm>
                <a:off x="539496" y="3062465"/>
                <a:ext cx="11109960" cy="2513140"/>
              </a:xfrm>
              <a:prstGeom prst="rect">
                <a:avLst/>
              </a:prstGeom>
              <a:blipFill>
                <a:blip r:embed="rId5"/>
                <a:stretch>
                  <a:fillRect l="-1317" r="-1153" b="-556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b39573743.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b39573743.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第8章</a:t>
            </a:r>
            <a:endParaRPr lang="en-US" altLang="zh-CN" sz="5400" dirty="0"/>
          </a:p>
        </p:txBody>
      </p:sp>
      <p:sp>
        <p:nvSpPr>
          <p:cNvPr id="4" name="C_1_BD#b39573743.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概率</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C_4_BD#d1125e6cf?vcp=1&amp;pid=9f999ebe3&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考点3</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离散型随机变量的分布列及其数字特征</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3" name="QB_5_BD.42_1#92e6df89d?vaa=1&amp;vcp=1&amp;vop=1&amp;pid=d1125e6cf&amp;color=36,64,97&amp;vtp=1&amp;bbb=1&amp;hb=1"/>
              <p:cNvSpPr/>
              <p:nvPr/>
            </p:nvSpPr>
            <p:spPr>
              <a:xfrm>
                <a:off x="539496" y="1263419"/>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例6</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[全国一2025·14,5分]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有5个相同的球，分别标有数字1，2，3，4，5，从中有放回地随机取3次，</a:t>
                </a:r>
                <a:r>
                  <a:rPr lang="en-US" altLang="zh-CN" sz="1800" b="0" i="0">
                    <a:solidFill>
                      <a:srgbClr val="244061"/>
                    </a:solidFill>
                    <a:latin typeface="Times New Roman" pitchFamily="34" charset="0"/>
                    <a:ea typeface="微软雅黑" pitchFamily="34" charset="-122"/>
                    <a:cs typeface="Times New Roman" pitchFamily="34" charset="-120"/>
                  </a:rPr>
                  <a:t>每次取1</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个球</a:t>
                </a:r>
                <a:r>
                  <a:rPr lang="en-US" altLang="zh-CN" b="0" i="0" dirty="0">
                    <a:solidFill>
                      <a:srgbClr val="244061"/>
                    </a:solidFill>
                    <a:latin typeface="Times New Roman" pitchFamily="34" charset="0"/>
                    <a:ea typeface="微软雅黑" pitchFamily="34" charset="-122"/>
                    <a:cs typeface="Times New Roman" pitchFamily="34" charset="-120"/>
                  </a:rPr>
                  <a:t>.记</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𝑋</m:t>
                    </m:r>
                  </m:oMath>
                </a14:m>
                <a:r>
                  <a:rPr lang="en-US" altLang="zh-CN" b="0" i="0" dirty="0">
                    <a:solidFill>
                      <a:srgbClr val="244061"/>
                    </a:solidFill>
                    <a:latin typeface="Times New Roman" pitchFamily="34" charset="0"/>
                    <a:ea typeface="微软雅黑" pitchFamily="34" charset="-122"/>
                    <a:cs typeface="Times New Roman" pitchFamily="34" charset="-120"/>
                  </a:rPr>
                  <a:t>为这5个球中至少被取出1次的球的个数，则</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𝑋</m:t>
                    </m:r>
                  </m:oMath>
                </a14:m>
                <a:r>
                  <a:rPr lang="en-US" altLang="zh-CN" b="0" i="0" dirty="0">
                    <a:solidFill>
                      <a:srgbClr val="244061"/>
                    </a:solidFill>
                    <a:latin typeface="Times New Roman" pitchFamily="34" charset="0"/>
                    <a:ea typeface="微软雅黑" pitchFamily="34" charset="-122"/>
                    <a:cs typeface="Times New Roman" pitchFamily="34" charset="-120"/>
                  </a:rPr>
                  <a:t>的数学期望</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𝐸</m:t>
                    </m:r>
                    <m:r>
                      <a:rPr lang="en-US" altLang="zh-CN" b="0" i="0" smtClean="0">
                        <a:solidFill>
                          <a:srgbClr val="244061"/>
                        </a:solidFill>
                        <a:latin typeface="Cambria Math" pitchFamily="34" charset="0"/>
                        <a:ea typeface="Cambria Math" pitchFamily="34" charset="-122"/>
                        <a:cs typeface="Cambria Math" pitchFamily="34" charset="-120"/>
                      </a:rPr>
                      <m:t>(</m:t>
                    </m:r>
                    <m:r>
                      <a:rPr lang="en-US" altLang="zh-CN" b="0" i="0" smtClean="0">
                        <a:solidFill>
                          <a:srgbClr val="244061"/>
                        </a:solidFill>
                        <a:latin typeface="Cambria Math" pitchFamily="34" charset="0"/>
                        <a:ea typeface="Cambria Math" pitchFamily="34" charset="-122"/>
                        <a:cs typeface="Cambria Math" pitchFamily="34" charset="-120"/>
                      </a:rPr>
                      <m:t>𝑋</m:t>
                    </m: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i="0">
                    <a:solidFill>
                      <a:srgbClr val="244061"/>
                    </a:solidFill>
                    <a:latin typeface="SimSun" pitchFamily="34" charset="0"/>
                    <a:ea typeface="SimSun" pitchFamily="34" charset="-122"/>
                    <a:cs typeface="SimSun" pitchFamily="34" charset="-120"/>
                  </a:rPr>
                  <a:t>___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3" name="QB_5_BD.42_1#92e6df89d?vaa=1&amp;vcp=1&amp;vop=1&amp;pid=d1125e6cf&amp;color=36,64,97&amp;vtp=1&amp;bbb=1&amp;hb=1"/>
              <p:cNvSpPr>
                <a:spLocks noRot="1" noChangeAspect="1" noMove="1" noResize="1" noEditPoints="1" noAdjustHandles="1" noChangeArrowheads="1" noChangeShapeType="1" noTextEdit="1"/>
              </p:cNvSpPr>
              <p:nvPr/>
            </p:nvSpPr>
            <p:spPr>
              <a:xfrm>
                <a:off x="539496" y="1263419"/>
                <a:ext cx="11109960" cy="770255"/>
              </a:xfrm>
              <a:prstGeom prst="rect">
                <a:avLst/>
              </a:prstGeom>
              <a:blipFill>
                <a:blip r:embed="rId3"/>
                <a:stretch>
                  <a:fillRect l="-1317" r="-1262"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5_AN.44_1#92e6df89d.blank?vaa=1&amp;vcp=1&amp;vop=1&amp;pid=d1125e6cf&amp;color=36,64,97&amp;vpa=6&amp;vtp=1&amp;bbb=1&amp;rh=30.68"/>
              <p:cNvSpPr/>
              <p:nvPr/>
            </p:nvSpPr>
            <p:spPr>
              <a:xfrm>
                <a:off x="7823264" y="1585047"/>
                <a:ext cx="311150" cy="389636"/>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61</m:t>
                        </m:r>
                      </m:num>
                      <m:den>
                        <m:r>
                          <a:rPr lang="en-US" altLang="zh-CN" b="0" i="0">
                            <a:solidFill>
                              <a:srgbClr val="6565FF"/>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5_AN.44_1#92e6df89d.blank?vaa=1&amp;vcp=1&amp;vop=1&amp;pid=d1125e6cf&amp;color=36,64,97&amp;vpa=6&amp;vtp=1&amp;bbb=1&amp;rh=30.68"/>
              <p:cNvSpPr>
                <a:spLocks noRot="1" noChangeAspect="1" noMove="1" noResize="1" noEditPoints="1" noAdjustHandles="1" noChangeArrowheads="1" noChangeShapeType="1" noTextEdit="1"/>
              </p:cNvSpPr>
              <p:nvPr/>
            </p:nvSpPr>
            <p:spPr>
              <a:xfrm>
                <a:off x="7823264" y="1585047"/>
                <a:ext cx="311150" cy="389636"/>
              </a:xfrm>
              <a:prstGeom prst="rect">
                <a:avLst/>
              </a:prstGeom>
              <a:blipFill>
                <a:blip r:embed="rId4"/>
                <a:stretch>
                  <a:fillRect b="-1562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5_AS.43_1#92e6df89d?vaa=1&amp;vcp=1&amp;vop=1&amp;pid=d1125e6cf&amp;color=36,64,97&amp;vtp=1&amp;bbb=1&amp;hb=1"/>
              <p:cNvSpPr/>
              <p:nvPr/>
            </p:nvSpPr>
            <p:spPr>
              <a:xfrm>
                <a:off x="539496" y="2041231"/>
                <a:ext cx="11109960" cy="287655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,2,3</a:t>
                </a:r>
                <a:r>
                  <a:rPr lang="en-US" altLang="zh-CN" sz="1800" b="0" i="0" dirty="0">
                    <a:solidFill>
                      <a:srgbClr val="FF8827"/>
                    </a:solidFill>
                    <a:latin typeface="Times New Roman" pitchFamily="34" charset="0"/>
                    <a:ea typeface="微软雅黑" pitchFamily="34" charset="-122"/>
                    <a:cs typeface="Times New Roman" pitchFamily="34" charset="-120"/>
                  </a:rPr>
                  <a:t>（关键：</a:t>
                </a:r>
                <a14:m>
                  <m:oMath xmlns:m="http://schemas.openxmlformats.org/officeDocument/2006/math">
                    <m:r>
                      <a:rPr lang="en-US" altLang="zh-CN" sz="1800" b="0" i="0" smtClean="0">
                        <a:solidFill>
                          <a:srgbClr val="FF8827"/>
                        </a:solidFill>
                        <a:latin typeface="Cambria Math" pitchFamily="34" charset="0"/>
                        <a:ea typeface="Cambria Math" pitchFamily="34" charset="-122"/>
                        <a:cs typeface="Cambria Math" pitchFamily="34" charset="-120"/>
                      </a:rPr>
                      <m:t>𝑋</m:t>
                    </m:r>
                    <m:r>
                      <a:rPr lang="en-US" altLang="zh-CN" sz="1800" b="0" i="0" smtClean="0">
                        <a:solidFill>
                          <a:srgbClr val="FF8827"/>
                        </a:solidFill>
                        <a:latin typeface="Cambria Math" pitchFamily="34" charset="0"/>
                        <a:ea typeface="Cambria Math" pitchFamily="34" charset="-122"/>
                        <a:cs typeface="Cambria Math" pitchFamily="34" charset="-120"/>
                      </a:rPr>
                      <m:t>=1</m:t>
                    </m:r>
                  </m:oMath>
                </a14:m>
                <a:r>
                  <a:rPr lang="en-US" altLang="zh-CN" sz="1800" b="0" i="0" dirty="0">
                    <a:solidFill>
                      <a:srgbClr val="FF8827"/>
                    </a:solidFill>
                    <a:latin typeface="Times New Roman" pitchFamily="34" charset="0"/>
                    <a:ea typeface="微软雅黑" pitchFamily="34" charset="-122"/>
                    <a:cs typeface="Times New Roman" pitchFamily="34" charset="-120"/>
                  </a:rPr>
                  <a:t>表示三次取出的都是同一个数字的球，</a:t>
                </a:r>
                <a14:m>
                  <m:oMath xmlns:m="http://schemas.openxmlformats.org/officeDocument/2006/math">
                    <m:r>
                      <a:rPr lang="en-US" altLang="zh-CN" sz="1800" b="0" i="0" smtClean="0">
                        <a:solidFill>
                          <a:srgbClr val="FF8827"/>
                        </a:solidFill>
                        <a:latin typeface="Cambria Math" pitchFamily="34" charset="0"/>
                        <a:ea typeface="Cambria Math" pitchFamily="34" charset="-122"/>
                        <a:cs typeface="Cambria Math" pitchFamily="34" charset="-120"/>
                      </a:rPr>
                      <m:t>𝑋</m:t>
                    </m:r>
                    <m:r>
                      <a:rPr lang="en-US" altLang="zh-CN" sz="1800" b="0" i="0" smtClean="0">
                        <a:solidFill>
                          <a:srgbClr val="FF8827"/>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表示三次取出了两个不</a:t>
                </a:r>
              </a:p>
              <a:p>
                <a:pPr latinLnBrk="1">
                  <a:lnSpc>
                    <a:spcPts val="3300"/>
                  </a:lnSpc>
                </a:pPr>
                <a:r>
                  <a:rPr lang="en-US" altLang="zh-CN" sz="1800" b="0" i="0">
                    <a:solidFill>
                      <a:srgbClr val="FF8827"/>
                    </a:solidFill>
                    <a:latin typeface="Times New Roman" pitchFamily="34" charset="0"/>
                    <a:ea typeface="微软雅黑" pitchFamily="34" charset="-122"/>
                    <a:cs typeface="Times New Roman" pitchFamily="34" charset="-120"/>
                  </a:rPr>
                  <a:t>同数字的球</a:t>
                </a:r>
                <a:r>
                  <a:rPr lang="en-US" altLang="zh-CN" sz="1800" b="0" i="0" dirty="0">
                    <a:solidFill>
                      <a:srgbClr val="FF8827"/>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FF8827"/>
                        </a:solidFill>
                        <a:latin typeface="Cambria Math" pitchFamily="34" charset="0"/>
                        <a:ea typeface="Cambria Math" pitchFamily="34" charset="-122"/>
                        <a:cs typeface="Cambria Math" pitchFamily="34" charset="-120"/>
                      </a:rPr>
                      <m:t>𝑋</m:t>
                    </m:r>
                    <m:r>
                      <a:rPr lang="en-US" altLang="zh-CN" sz="1800" b="0" i="0" smtClean="0">
                        <a:solidFill>
                          <a:srgbClr val="FF8827"/>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表示三次取出的球的数字各不相同）</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=1)=</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1</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125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=3)=</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A</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3</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60</m:t>
                        </m:r>
                      </m:num>
                      <m:den>
                        <m:r>
                          <a:rPr lang="en-US" altLang="zh-CN" sz="1800" b="0" i="0">
                            <a:solidFill>
                              <a:srgbClr val="003760"/>
                            </a:solidFill>
                            <a:latin typeface="Cambria Math" pitchFamily="34" charset="0"/>
                            <a:ea typeface="Cambria Math" pitchFamily="34" charset="-122"/>
                            <a:cs typeface="Cambria Math" pitchFamily="34" charset="-120"/>
                          </a:rPr>
                          <m:t>125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（提示：选出3</a:t>
                </a:r>
                <a:r>
                  <a:rPr lang="en-US" altLang="zh-CN" sz="1800" b="0" i="0">
                    <a:solidFill>
                      <a:srgbClr val="FF8827"/>
                    </a:solidFill>
                    <a:latin typeface="Times New Roman" pitchFamily="34" charset="0"/>
                    <a:ea typeface="微软雅黑" pitchFamily="34" charset="-122"/>
                    <a:cs typeface="Times New Roman" pitchFamily="34" charset="-120"/>
                  </a:rPr>
                  <a:t>个不同数字的小球并排序）；</a:t>
                </a:r>
              </a:p>
              <a:p>
                <a:pPr latinLnBrk="1">
                  <a:lnSpc>
                    <a:spcPts val="4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=2)=</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A</m:t>
                            </m:r>
                          </m:e>
                          <m:sub>
                            <m:r>
                              <a:rPr lang="en-US" altLang="zh-CN" sz="1800" b="0" i="0">
                                <a:solidFill>
                                  <a:srgbClr val="003760"/>
                                </a:solidFill>
                                <a:latin typeface="Cambria Math" pitchFamily="34" charset="0"/>
                                <a:ea typeface="Cambria Math" pitchFamily="34" charset="-122"/>
                                <a:cs typeface="Cambria Math" pitchFamily="34" charset="-120"/>
                              </a:rPr>
                              <m:t>3</m:t>
                            </m:r>
                          </m:sub>
                          <m:sup>
                            <m:r>
                              <a:rPr lang="en-US" altLang="zh-CN" sz="1800" b="0" i="0">
                                <a:solidFill>
                                  <a:srgbClr val="00376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A</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60</m:t>
                        </m:r>
                      </m:num>
                      <m:den>
                        <m:r>
                          <a:rPr lang="en-US" altLang="zh-CN" sz="1800" b="0" i="0">
                            <a:solidFill>
                              <a:srgbClr val="003760"/>
                            </a:solidFill>
                            <a:latin typeface="Cambria Math" pitchFamily="34" charset="0"/>
                            <a:ea typeface="Cambria Math" pitchFamily="34" charset="-122"/>
                            <a:cs typeface="Cambria Math" pitchFamily="34" charset="-120"/>
                          </a:rPr>
                          <m:t>125</m:t>
                        </m:r>
                      </m:den>
                    </m:f>
                    <m:r>
                      <a:rPr lang="en-US" altLang="zh-CN" sz="1800" b="0" i="0" smtClean="0">
                        <a:solidFill>
                          <a:srgbClr val="FF8827"/>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提示：假设所取球的数字为1和2，式中“2”表示两种组合“1，1，2”和“</a:t>
                </a:r>
                <a:r>
                  <a:rPr lang="en-US" altLang="zh-CN" sz="1800" b="0" i="0">
                    <a:solidFill>
                      <a:srgbClr val="FF8827"/>
                    </a:solidFill>
                    <a:latin typeface="Times New Roman" pitchFamily="34" charset="0"/>
                    <a:ea typeface="微软雅黑" pitchFamily="34" charset="-122"/>
                    <a:cs typeface="Times New Roman" pitchFamily="34" charset="-120"/>
                  </a:rPr>
                  <a:t>1，2，</a:t>
                </a:r>
              </a:p>
              <a:p>
                <a:pPr latinLnBrk="1">
                  <a:lnSpc>
                    <a:spcPts val="4200"/>
                  </a:lnSpc>
                </a:pPr>
                <a:r>
                  <a:rPr lang="en-US" altLang="zh-CN" sz="1800" b="0" i="0">
                    <a:solidFill>
                      <a:srgbClr val="FF8827"/>
                    </a:solidFill>
                    <a:latin typeface="Times New Roman" pitchFamily="34" charset="0"/>
                    <a:ea typeface="微软雅黑" pitchFamily="34" charset="-122"/>
                    <a:cs typeface="Times New Roman" pitchFamily="34" charset="-120"/>
                  </a:rPr>
                  <a:t>2</a:t>
                </a:r>
                <a:r>
                  <a:rPr lang="en-US" altLang="zh-CN" sz="1800" b="0" i="0" dirty="0">
                    <a:solidFill>
                      <a:srgbClr val="FF8827"/>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FF8827"/>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FF8827"/>
                                </a:solidFill>
                                <a:latin typeface="Cambria Math" pitchFamily="34" charset="0"/>
                                <a:ea typeface="Cambria Math" pitchFamily="34" charset="-122"/>
                                <a:cs typeface="Cambria Math" pitchFamily="34" charset="-120"/>
                              </a:rPr>
                              <m:t>A</m:t>
                            </m:r>
                          </m:e>
                          <m:sub>
                            <m:r>
                              <a:rPr lang="en-US" altLang="zh-CN" sz="1800" b="0" i="0">
                                <a:solidFill>
                                  <a:srgbClr val="FF8827"/>
                                </a:solidFill>
                                <a:latin typeface="Cambria Math" pitchFamily="34" charset="0"/>
                                <a:ea typeface="Cambria Math" pitchFamily="34" charset="-122"/>
                                <a:cs typeface="Cambria Math" pitchFamily="34" charset="-120"/>
                              </a:rPr>
                              <m:t>3</m:t>
                            </m:r>
                          </m:sub>
                          <m:sup>
                            <m:r>
                              <a:rPr lang="en-US" altLang="zh-CN" sz="1800" b="0" i="0">
                                <a:solidFill>
                                  <a:srgbClr val="FF8827"/>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FF8827"/>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8827"/>
                                </a:solidFill>
                                <a:latin typeface="Cambria Math" pitchFamily="34" charset="0"/>
                                <a:ea typeface="Cambria Math" pitchFamily="34" charset="-122"/>
                                <a:cs typeface="Cambria Math" pitchFamily="34" charset="-120"/>
                              </a:rPr>
                              <m:t>A</m:t>
                            </m:r>
                          </m:e>
                          <m:sub>
                            <m:r>
                              <a:rPr lang="en-US" altLang="zh-CN" sz="1800" b="0" i="0">
                                <a:solidFill>
                                  <a:srgbClr val="FF8827"/>
                                </a:solidFill>
                                <a:latin typeface="Cambria Math" pitchFamily="34" charset="0"/>
                                <a:ea typeface="Cambria Math" pitchFamily="34" charset="-122"/>
                                <a:cs typeface="Cambria Math" pitchFamily="34" charset="-120"/>
                              </a:rPr>
                              <m:t>2</m:t>
                            </m:r>
                          </m:sub>
                          <m:sup>
                            <m:r>
                              <a:rPr lang="en-US" altLang="zh-CN" sz="1800" b="0" i="0">
                                <a:solidFill>
                                  <a:srgbClr val="FF8827"/>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FF8827"/>
                    </a:solidFill>
                    <a:latin typeface="Times New Roman" pitchFamily="34" charset="0"/>
                    <a:ea typeface="微软雅黑" pitchFamily="34" charset="-122"/>
                    <a:cs typeface="Times New Roman" pitchFamily="34" charset="-120"/>
                  </a:rPr>
                  <a:t>”表示“除序”</a:t>
                </a:r>
                <a14:m>
                  <m:oMath xmlns:m="http://schemas.openxmlformats.org/officeDocument/2006/math">
                    <m:r>
                      <a:rPr lang="en-US" altLang="zh-CN" sz="1800" b="0" i="0" smtClean="0">
                        <a:solidFill>
                          <a:srgbClr val="FF8827"/>
                        </a:solidFill>
                        <a:latin typeface="Cambria Math" pitchFamily="34" charset="0"/>
                        <a:ea typeface="Cambria Math" pitchFamily="34" charset="-122"/>
                        <a:cs typeface="Cambria Math" pitchFamily="34" charset="-120"/>
                      </a:rPr>
                      <m:t>)(</m:t>
                    </m:r>
                  </m:oMath>
                </a14:m>
                <a:r>
                  <a:rPr lang="en-US" altLang="zh-CN" sz="1800" b="0" i="0" dirty="0">
                    <a:solidFill>
                      <a:srgbClr val="FF8827"/>
                    </a:solidFill>
                    <a:latin typeface="Times New Roman" pitchFamily="34" charset="0"/>
                    <a:ea typeface="微软雅黑" pitchFamily="34" charset="-122"/>
                    <a:cs typeface="Times New Roman" pitchFamily="34" charset="-120"/>
                  </a:rPr>
                  <a:t>另解：</a:t>
                </a:r>
                <a14:m>
                  <m:oMath xmlns:m="http://schemas.openxmlformats.org/officeDocument/2006/math">
                    <m:r>
                      <a:rPr lang="en-US" altLang="zh-CN" sz="1800" b="0" i="0" smtClean="0">
                        <a:solidFill>
                          <a:srgbClr val="FF8827"/>
                        </a:solidFill>
                        <a:latin typeface="Cambria Math" pitchFamily="34" charset="0"/>
                        <a:ea typeface="Cambria Math" pitchFamily="34" charset="-122"/>
                        <a:cs typeface="Cambria Math" pitchFamily="34" charset="-120"/>
                      </a:rPr>
                      <m:t>𝑃</m:t>
                    </m:r>
                    <m:r>
                      <a:rPr lang="en-US" altLang="zh-CN" sz="1800" b="0" i="0" smtClean="0">
                        <a:solidFill>
                          <a:srgbClr val="FF8827"/>
                        </a:solidFill>
                        <a:latin typeface="Cambria Math" pitchFamily="34" charset="0"/>
                        <a:ea typeface="Cambria Math" pitchFamily="34" charset="-122"/>
                        <a:cs typeface="Cambria Math" pitchFamily="34" charset="-120"/>
                      </a:rPr>
                      <m:t>(</m:t>
                    </m:r>
                    <m:r>
                      <a:rPr lang="en-US" altLang="zh-CN" sz="1800" b="0" i="0" smtClean="0">
                        <a:solidFill>
                          <a:srgbClr val="FF8827"/>
                        </a:solidFill>
                        <a:latin typeface="Cambria Math" pitchFamily="34" charset="0"/>
                        <a:ea typeface="Cambria Math" pitchFamily="34" charset="-122"/>
                        <a:cs typeface="Cambria Math" pitchFamily="34" charset="-120"/>
                      </a:rPr>
                      <m:t>𝑋</m:t>
                    </m:r>
                    <m:r>
                      <a:rPr lang="en-US" altLang="zh-CN" sz="1800" b="0" i="0" smtClean="0">
                        <a:solidFill>
                          <a:srgbClr val="FF8827"/>
                        </a:solidFill>
                        <a:latin typeface="Cambria Math" pitchFamily="34" charset="0"/>
                        <a:ea typeface="Cambria Math" pitchFamily="34" charset="-122"/>
                        <a:cs typeface="Cambria Math" pitchFamily="34" charset="-120"/>
                      </a:rPr>
                      <m:t>=2)=1−</m:t>
                    </m:r>
                    <m:r>
                      <a:rPr lang="en-US" altLang="zh-CN" sz="1800" b="0" i="0" smtClean="0">
                        <a:solidFill>
                          <a:srgbClr val="FF8827"/>
                        </a:solidFill>
                        <a:latin typeface="Cambria Math" pitchFamily="34" charset="0"/>
                        <a:ea typeface="Cambria Math" pitchFamily="34" charset="-122"/>
                        <a:cs typeface="Cambria Math" pitchFamily="34" charset="-120"/>
                      </a:rPr>
                      <m:t>𝑃</m:t>
                    </m:r>
                    <m:r>
                      <a:rPr lang="en-US" altLang="zh-CN" sz="1800" b="0" i="0" smtClean="0">
                        <a:solidFill>
                          <a:srgbClr val="FF8827"/>
                        </a:solidFill>
                        <a:latin typeface="Cambria Math" pitchFamily="34" charset="0"/>
                        <a:ea typeface="Cambria Math" pitchFamily="34" charset="-122"/>
                        <a:cs typeface="Cambria Math" pitchFamily="34" charset="-120"/>
                      </a:rPr>
                      <m:t>(</m:t>
                    </m:r>
                    <m:r>
                      <a:rPr lang="en-US" altLang="zh-CN" sz="1800" b="0" i="0" smtClean="0">
                        <a:solidFill>
                          <a:srgbClr val="FF8827"/>
                        </a:solidFill>
                        <a:latin typeface="Cambria Math" pitchFamily="34" charset="0"/>
                        <a:ea typeface="Cambria Math" pitchFamily="34" charset="-122"/>
                        <a:cs typeface="Cambria Math" pitchFamily="34" charset="-120"/>
                      </a:rPr>
                      <m:t>𝑋</m:t>
                    </m:r>
                    <m:r>
                      <a:rPr lang="en-US" altLang="zh-CN" sz="1800" b="0" i="0" smtClean="0">
                        <a:solidFill>
                          <a:srgbClr val="FF8827"/>
                        </a:solidFill>
                        <a:latin typeface="Cambria Math" pitchFamily="34" charset="0"/>
                        <a:ea typeface="Cambria Math" pitchFamily="34" charset="-122"/>
                        <a:cs typeface="Cambria Math" pitchFamily="34" charset="-120"/>
                      </a:rPr>
                      <m:t>=1)−</m:t>
                    </m:r>
                    <m:r>
                      <a:rPr lang="en-US" altLang="zh-CN" sz="1800" b="0" i="0" smtClean="0">
                        <a:solidFill>
                          <a:srgbClr val="FF8827"/>
                        </a:solidFill>
                        <a:latin typeface="Cambria Math" pitchFamily="34" charset="0"/>
                        <a:ea typeface="Cambria Math" pitchFamily="34" charset="-122"/>
                        <a:cs typeface="Cambria Math" pitchFamily="34" charset="-120"/>
                      </a:rPr>
                      <m:t>𝑃</m:t>
                    </m:r>
                    <m:r>
                      <a:rPr lang="en-US" altLang="zh-CN" sz="1800" b="0" i="0" smtClean="0">
                        <a:solidFill>
                          <a:srgbClr val="FF8827"/>
                        </a:solidFill>
                        <a:latin typeface="Cambria Math" pitchFamily="34" charset="0"/>
                        <a:ea typeface="Cambria Math" pitchFamily="34" charset="-122"/>
                        <a:cs typeface="Cambria Math" pitchFamily="34" charset="-120"/>
                      </a:rPr>
                      <m:t>(</m:t>
                    </m:r>
                    <m:r>
                      <a:rPr lang="en-US" altLang="zh-CN" sz="1800" b="0" i="0" smtClean="0">
                        <a:solidFill>
                          <a:srgbClr val="FF8827"/>
                        </a:solidFill>
                        <a:latin typeface="Cambria Math" pitchFamily="34" charset="0"/>
                        <a:ea typeface="Cambria Math" pitchFamily="34" charset="-122"/>
                        <a:cs typeface="Cambria Math" pitchFamily="34" charset="-120"/>
                      </a:rPr>
                      <m:t>𝑋</m:t>
                    </m:r>
                    <m:r>
                      <a:rPr lang="en-US" altLang="zh-CN" sz="1800" b="0" i="0" smtClean="0">
                        <a:solidFill>
                          <a:srgbClr val="FF8827"/>
                        </a:solidFill>
                        <a:latin typeface="Cambria Math" pitchFamily="34" charset="0"/>
                        <a:ea typeface="Cambria Math" pitchFamily="34" charset="-122"/>
                        <a:cs typeface="Cambria Math" pitchFamily="34" charset="-120"/>
                      </a:rPr>
                      <m:t>=3)=</m:t>
                    </m:r>
                    <m:f>
                      <m:fPr>
                        <m:ctrlPr>
                          <a:rPr lang="en-US" altLang="zh-CN" sz="1800" b="0" i="1" dirty="0" smtClean="0">
                            <a:solidFill>
                              <a:srgbClr val="FF8827"/>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FF8827"/>
                            </a:solidFill>
                            <a:latin typeface="Cambria Math" pitchFamily="34" charset="0"/>
                            <a:ea typeface="Cambria Math" pitchFamily="34" charset="-122"/>
                            <a:cs typeface="Cambria Math" pitchFamily="34" charset="-120"/>
                          </a:rPr>
                          <m:t>60</m:t>
                        </m:r>
                      </m:num>
                      <m:den>
                        <m:r>
                          <a:rPr lang="en-US" altLang="zh-CN" sz="1800" b="0" i="0">
                            <a:solidFill>
                              <a:srgbClr val="FF8827"/>
                            </a:solidFill>
                            <a:latin typeface="Cambria Math" pitchFamily="34" charset="0"/>
                            <a:ea typeface="Cambria Math" pitchFamily="34" charset="-122"/>
                            <a:cs typeface="Cambria Math" pitchFamily="34" charset="-120"/>
                          </a:rPr>
                          <m:t>125</m:t>
                        </m:r>
                      </m:den>
                    </m:f>
                    <m:r>
                      <a:rPr lang="en-US" altLang="zh-CN" sz="1800" b="0" i="0" smtClean="0">
                        <a:solidFill>
                          <a:srgbClr val="FF8827"/>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𝐸</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𝑋</m:t>
                    </m:r>
                    <m:r>
                      <a:rPr lang="en-US" altLang="zh-CN" b="0" i="0" smtClean="0">
                        <a:solidFill>
                          <a:srgbClr val="003760"/>
                        </a:solidFill>
                        <a:latin typeface="Cambria Math" pitchFamily="34" charset="0"/>
                        <a:ea typeface="Cambria Math" pitchFamily="34" charset="-122"/>
                        <a:cs typeface="Cambria Math" pitchFamily="34" charset="-120"/>
                      </a:rPr>
                      <m:t>)=1×</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num>
                      <m:den>
                        <m:r>
                          <a:rPr lang="en-US" altLang="zh-CN" b="0" i="0">
                            <a:solidFill>
                              <a:srgbClr val="003760"/>
                            </a:solidFill>
                            <a:latin typeface="Cambria Math" pitchFamily="34" charset="0"/>
                            <a:ea typeface="Cambria Math" pitchFamily="34" charset="-122"/>
                            <a:cs typeface="Cambria Math" pitchFamily="34" charset="-120"/>
                          </a:rPr>
                          <m:t>125</m:t>
                        </m:r>
                      </m:den>
                    </m:f>
                    <m:r>
                      <a:rPr lang="en-US" altLang="zh-CN" b="0" i="0" smtClean="0">
                        <a:solidFill>
                          <a:srgbClr val="003760"/>
                        </a:solidFill>
                        <a:latin typeface="Cambria Math" pitchFamily="34" charset="0"/>
                        <a:ea typeface="Cambria Math" pitchFamily="34" charset="-122"/>
                        <a:cs typeface="Cambria Math" pitchFamily="34" charset="-120"/>
                      </a:rPr>
                      <m:t>+2×</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60</m:t>
                        </m:r>
                      </m:num>
                      <m:den>
                        <m:r>
                          <a:rPr lang="en-US" altLang="zh-CN" b="0" i="0">
                            <a:solidFill>
                              <a:srgbClr val="003760"/>
                            </a:solidFill>
                            <a:latin typeface="Cambria Math" pitchFamily="34" charset="0"/>
                            <a:ea typeface="Cambria Math" pitchFamily="34" charset="-122"/>
                            <a:cs typeface="Cambria Math" pitchFamily="34" charset="-120"/>
                          </a:rPr>
                          <m:t>125</m:t>
                        </m:r>
                      </m:den>
                    </m:f>
                    <m:r>
                      <a:rPr lang="en-US" altLang="zh-CN" b="0" i="0" smtClean="0">
                        <a:solidFill>
                          <a:srgbClr val="003760"/>
                        </a:solidFill>
                        <a:latin typeface="Cambria Math" pitchFamily="34" charset="0"/>
                        <a:ea typeface="Cambria Math" pitchFamily="34" charset="-122"/>
                        <a:cs typeface="Cambria Math" pitchFamily="34" charset="-120"/>
                      </a:rPr>
                      <m:t>+3×</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60</m:t>
                        </m:r>
                      </m:num>
                      <m:den>
                        <m:r>
                          <a:rPr lang="en-US" altLang="zh-CN" b="0" i="0">
                            <a:solidFill>
                              <a:srgbClr val="003760"/>
                            </a:solidFill>
                            <a:latin typeface="Cambria Math" pitchFamily="34" charset="0"/>
                            <a:ea typeface="Cambria Math" pitchFamily="34" charset="-122"/>
                            <a:cs typeface="Cambria Math" pitchFamily="34" charset="-120"/>
                          </a:rPr>
                          <m:t>125</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61</m:t>
                        </m:r>
                      </m:num>
                      <m:den>
                        <m:r>
                          <a:rPr lang="en-US" altLang="zh-CN" b="0" i="0">
                            <a:solidFill>
                              <a:srgbClr val="00376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B_5_AS.43_1#92e6df89d?vaa=1&amp;vcp=1&amp;vop=1&amp;pid=d1125e6cf&amp;color=36,64,97&amp;vtp=1&amp;bbb=1&amp;hb=1"/>
              <p:cNvSpPr>
                <a:spLocks noRot="1" noChangeAspect="1" noMove="1" noResize="1" noEditPoints="1" noAdjustHandles="1" noChangeArrowheads="1" noChangeShapeType="1" noTextEdit="1"/>
              </p:cNvSpPr>
              <p:nvPr/>
            </p:nvSpPr>
            <p:spPr>
              <a:xfrm>
                <a:off x="539496" y="2041231"/>
                <a:ext cx="11109960" cy="2876550"/>
              </a:xfrm>
              <a:prstGeom prst="rect">
                <a:avLst/>
              </a:prstGeom>
              <a:blipFill>
                <a:blip r:embed="rId5"/>
                <a:stretch>
                  <a:fillRect l="-1317" r="-2525" b="-27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bg/>
                                          </p:spTgt>
                                        </p:tgtEl>
                                        <p:attrNameLst>
                                          <p:attrName>style.visibility</p:attrName>
                                        </p:attrNameLst>
                                      </p:cBhvr>
                                      <p:to>
                                        <p:strVal val="visible"/>
                                      </p:to>
                                    </p:set>
                                    <p:animEffect transition="in" filter="fade">
                                      <p:cBhvr>
                                        <p:cTn id="44" dur="500"/>
                                        <p:tgtEl>
                                          <p:spTgt spid="4">
                                            <p:bg/>
                                          </p:spTgt>
                                        </p:tgtEl>
                                      </p:cBhvr>
                                    </p:animEffect>
                                    <p:anim calcmode="lin" valueType="num">
                                      <p:cBhvr>
                                        <p:cTn id="45" dur="500" fill="hold"/>
                                        <p:tgtEl>
                                          <p:spTgt spid="4">
                                            <p:bg/>
                                          </p:spTgt>
                                        </p:tgtEl>
                                        <p:attrNameLst>
                                          <p:attrName>ppt_x</p:attrName>
                                        </p:attrNameLst>
                                      </p:cBhvr>
                                      <p:tavLst>
                                        <p:tav tm="0">
                                          <p:val>
                                            <p:strVal val="#ppt_x"/>
                                          </p:val>
                                        </p:tav>
                                        <p:tav tm="100000">
                                          <p:val>
                                            <p:strVal val="#ppt_x"/>
                                          </p:val>
                                        </p:tav>
                                      </p:tavLst>
                                    </p:anim>
                                    <p:anim calcmode="lin" valueType="num">
                                      <p:cBhvr>
                                        <p:cTn id="46" dur="500" fill="hold"/>
                                        <p:tgtEl>
                                          <p:spTgt spid="4">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anim calcmode="lin" valueType="num">
                                      <p:cBhvr>
                                        <p:cTn id="5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46_1#5504a302c?vcp=1&amp;vop=1&amp;pid=d1125e6cf&amp;color=36,64,97&amp;vtp=1&amp;bt=1&amp;bbb=1&amp;hb=1"/>
              <p:cNvSpPr/>
              <p:nvPr/>
            </p:nvSpPr>
            <p:spPr>
              <a:xfrm>
                <a:off x="539496" y="2132666"/>
                <a:ext cx="11109960" cy="119253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例7</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[天津2025·13,5分]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小桐操场跑圈，一周跑2次，每次跑5圈或6圈，第一次跑5圈或6圈的概率均为0.5</a:t>
                </a:r>
                <a:r>
                  <a:rPr lang="en-US" altLang="zh-CN" sz="1800" b="0" i="0">
                    <a:solidFill>
                      <a:srgbClr val="244061"/>
                    </a:solidFill>
                    <a:latin typeface="Times New Roman" pitchFamily="34" charset="0"/>
                    <a:ea typeface="微软雅黑" pitchFamily="34" charset="-122"/>
                    <a:cs typeface="Times New Roman" pitchFamily="34" charset="-120"/>
                  </a:rPr>
                  <a:t>.若第</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一次跑</a:t>
                </a:r>
                <a:r>
                  <a:rPr lang="en-US" altLang="zh-CN" sz="1800" b="0" i="0" dirty="0">
                    <a:solidFill>
                      <a:srgbClr val="244061"/>
                    </a:solidFill>
                    <a:latin typeface="Times New Roman" pitchFamily="34" charset="0"/>
                    <a:ea typeface="微软雅黑" pitchFamily="34" charset="-122"/>
                    <a:cs typeface="Times New Roman" pitchFamily="34" charset="-120"/>
                  </a:rPr>
                  <a:t>5圈，则第二次跑5圈的概率为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0.4</m:t>
                    </m:r>
                  </m:oMath>
                </a14:m>
                <a:r>
                  <a:rPr lang="en-US" altLang="zh-CN" sz="1800" b="0" i="0" dirty="0">
                    <a:solidFill>
                      <a:srgbClr val="244061"/>
                    </a:solidFill>
                    <a:latin typeface="Times New Roman" pitchFamily="34" charset="0"/>
                    <a:ea typeface="微软雅黑" pitchFamily="34" charset="-122"/>
                    <a:cs typeface="Times New Roman" pitchFamily="34" charset="-120"/>
                  </a:rPr>
                  <a:t>,跑6圈的概率为0.6；若第一次跑6圈，则第二次跑5圈的概率为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,跑</a:t>
                </a:r>
                <a:r>
                  <a:rPr lang="en-US" altLang="zh-CN" sz="1800" b="0" i="0">
                    <a:solidFill>
                      <a:srgbClr val="244061"/>
                    </a:solidFill>
                    <a:latin typeface="Times New Roman" pitchFamily="34" charset="0"/>
                    <a:ea typeface="微软雅黑" pitchFamily="34" charset="-122"/>
                    <a:cs typeface="Times New Roman" pitchFamily="34" charset="-120"/>
                  </a:rPr>
                  <a:t>6圈</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的概率为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0.4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，则</a:t>
                </a:r>
                <a:endParaRPr lang="en-US" altLang="zh-CN" dirty="0"/>
              </a:p>
            </p:txBody>
          </p:sp>
        </mc:Choice>
        <mc:Fallback xmlns="">
          <p:sp>
            <p:nvSpPr>
              <p:cNvPr id="2" name="QO_5_BD.46_1#5504a302c?vcp=1&amp;vop=1&amp;pid=d1125e6cf&amp;color=36,64,97&amp;vtp=1&amp;bt=1&amp;bbb=1&amp;hb=1"/>
              <p:cNvSpPr>
                <a:spLocks noRot="1" noChangeAspect="1" noMove="1" noResize="1" noEditPoints="1" noAdjustHandles="1" noChangeArrowheads="1" noChangeShapeType="1" noTextEdit="1"/>
              </p:cNvSpPr>
              <p:nvPr/>
            </p:nvSpPr>
            <p:spPr>
              <a:xfrm>
                <a:off x="539496" y="2132666"/>
                <a:ext cx="11109960" cy="1192530"/>
              </a:xfrm>
              <a:prstGeom prst="rect">
                <a:avLst/>
              </a:prstGeom>
              <a:blipFill>
                <a:blip r:embed="rId3"/>
                <a:stretch>
                  <a:fillRect l="-1317" r="-1262" b="-11795"/>
                </a:stretch>
              </a:blipFill>
              <a:ln/>
            </p:spPr>
            <p:txBody>
              <a:bodyPr/>
              <a:lstStyle/>
              <a:p>
                <a:r>
                  <a:rPr lang="zh-CN" altLang="en-US">
                    <a:noFill/>
                  </a:rPr>
                  <a:t> </a:t>
                </a:r>
              </a:p>
            </p:txBody>
          </p:sp>
        </mc:Fallback>
      </mc:AlternateContent>
      <p:sp>
        <p:nvSpPr>
          <p:cNvPr id="3" name="QB_6_BD.47_1#3cf6ce68b?vaa=1&amp;vcp=1&amp;vop=1&amp;pid=5504a302c&amp;color=36,64,97&amp;vtp=1&amp;bbb=1"/>
          <p:cNvSpPr/>
          <p:nvPr/>
        </p:nvSpPr>
        <p:spPr>
          <a:xfrm>
            <a:off x="539496" y="3335610"/>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244061"/>
                </a:solidFill>
                <a:latin typeface="Times New Roman" pitchFamily="34" charset="0"/>
                <a:ea typeface="微软雅黑" pitchFamily="34" charset="-122"/>
                <a:cs typeface="Times New Roman" pitchFamily="34" charset="-120"/>
              </a:rPr>
              <a:t>小桐一周跑</a:t>
            </a:r>
            <a:r>
              <a:rPr lang="en-US" altLang="zh-CN" sz="1800" b="0" i="0">
                <a:solidFill>
                  <a:srgbClr val="244061"/>
                </a:solidFill>
                <a:latin typeface="Times New Roman" pitchFamily="34" charset="0"/>
                <a:ea typeface="微软雅黑" pitchFamily="34" charset="-122"/>
                <a:cs typeface="Times New Roman" pitchFamily="34" charset="-120"/>
              </a:rPr>
              <a:t>11圈的概率为</a:t>
            </a:r>
            <a:r>
              <a:rPr lang="en-US" altLang="zh-CN" sz="1800" i="0">
                <a:solidFill>
                  <a:srgbClr val="244061"/>
                </a:solidFill>
                <a:latin typeface="SimSun" pitchFamily="34" charset="0"/>
                <a:ea typeface="SimSun" pitchFamily="34" charset="-122"/>
                <a:cs typeface="SimSun" pitchFamily="34" charset="-120"/>
              </a:rPr>
              <a:t>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p:sp>
        <p:nvSpPr>
          <p:cNvPr id="4" name="QB_6_AN.49_1#3cf6ce68b.blank?vaa=1&amp;vcp=1&amp;vop=1&amp;pid=5504a302c&amp;color=36,64,97&amp;vpa=7&amp;vtp=1&amp;bbb=1"/>
          <p:cNvSpPr/>
          <p:nvPr/>
        </p:nvSpPr>
        <p:spPr>
          <a:xfrm>
            <a:off x="3254343" y="3293700"/>
            <a:ext cx="45243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0.6</a:t>
            </a:r>
            <a:endParaRPr lang="en-US" altLang="zh-CN" dirty="0"/>
          </a:p>
        </p:txBody>
      </p:sp>
      <mc:AlternateContent xmlns:mc="http://schemas.openxmlformats.org/markup-compatibility/2006" xmlns:a14="http://schemas.microsoft.com/office/drawing/2010/main">
        <mc:Choice Requires="a14">
          <p:sp>
            <p:nvSpPr>
              <p:cNvPr id="5" name="QB_6_AS.48_1#3cf6ce68b?vaa=1&amp;vcp=1&amp;vop=1&amp;pid=5504a302c&amp;color=36,64,97&amp;vtp=1&amp;bbb=1&amp;hb=1"/>
              <p:cNvSpPr/>
              <p:nvPr/>
            </p:nvSpPr>
            <p:spPr>
              <a:xfrm>
                <a:off x="539496" y="3747090"/>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小桐一周跑11圈有两种情况：第一次跑5圈、第二次跑6圈和第一次跑6圈、第二次跑5圈</a:t>
                </a:r>
                <a:r>
                  <a:rPr lang="en-US" altLang="zh-CN" sz="1800" b="0" i="0">
                    <a:solidFill>
                      <a:srgbClr val="003760"/>
                    </a:solidFill>
                    <a:latin typeface="Times New Roman" pitchFamily="34" charset="0"/>
                    <a:ea typeface="微软雅黑" pitchFamily="34" charset="-122"/>
                    <a:cs typeface="Times New Roman" pitchFamily="34" charset="-120"/>
                  </a:rPr>
                  <a:t>，两种情况的</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概率分别为</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𝑃</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=0.5×0.6=0.3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𝑃</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=0.5×0.6=0.3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，所以小桐一周跑</a:t>
                </a:r>
                <a:r>
                  <a:rPr lang="en-US" altLang="zh-CN" sz="1800" b="0" i="0">
                    <a:solidFill>
                      <a:srgbClr val="003760"/>
                    </a:solidFill>
                    <a:latin typeface="Times New Roman" pitchFamily="34" charset="0"/>
                    <a:ea typeface="微软雅黑" pitchFamily="34" charset="-122"/>
                    <a:cs typeface="Times New Roman" pitchFamily="34" charset="-120"/>
                  </a:rPr>
                  <a:t>11圈的概率</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𝑃</m:t>
                    </m:r>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𝑃</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𝑃</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a:solidFill>
                          <a:srgbClr val="003760"/>
                        </a:solidFill>
                        <a:latin typeface="Cambria Math" pitchFamily="34" charset="0"/>
                        <a:ea typeface="Cambria Math" pitchFamily="34" charset="-122"/>
                        <a:cs typeface="Cambria Math" pitchFamily="34" charset="-120"/>
                      </a:rPr>
                      <m:t>=0.3+0.3=0.6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B_6_AS.48_1#3cf6ce68b?vaa=1&amp;vcp=1&amp;vop=1&amp;pid=5504a302c&amp;color=36,64,97&amp;vtp=1&amp;bbb=1&amp;hb=1"/>
              <p:cNvSpPr>
                <a:spLocks noRot="1" noChangeAspect="1" noMove="1" noResize="1" noEditPoints="1" noAdjustHandles="1" noChangeArrowheads="1" noChangeShapeType="1" noTextEdit="1"/>
              </p:cNvSpPr>
              <p:nvPr/>
            </p:nvSpPr>
            <p:spPr>
              <a:xfrm>
                <a:off x="539496" y="3747090"/>
                <a:ext cx="11109960" cy="1192340"/>
              </a:xfrm>
              <a:prstGeom prst="rect">
                <a:avLst/>
              </a:prstGeom>
              <a:blipFill>
                <a:blip r:embed="rId4"/>
                <a:stretch>
                  <a:fillRect l="-1317" r="-165"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51_1#04ae703bf?vaa=1&amp;vcp=1&amp;vop=1&amp;pid=5504a302c&amp;color=36,64,97&amp;vtp=1&amp;bt=1&amp;bbb=1"/>
              <p:cNvSpPr/>
              <p:nvPr/>
            </p:nvSpPr>
            <p:spPr>
              <a:xfrm>
                <a:off x="539496" y="2773634"/>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244061"/>
                    </a:solidFill>
                    <a:latin typeface="Times New Roman" pitchFamily="34" charset="0"/>
                    <a:ea typeface="微软雅黑" pitchFamily="34" charset="-122"/>
                    <a:cs typeface="Times New Roman" pitchFamily="34" charset="-120"/>
                  </a:rPr>
                  <a:t>若一周至少跑11圈为运动量达标，则连续跑4周，记合格周数为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,则期望</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B_6_BD.51_1#04ae703bf?vaa=1&amp;vcp=1&amp;vop=1&amp;pid=5504a302c&amp;color=36,64,97&amp;vtp=1&amp;bt=1&amp;bbb=1"/>
              <p:cNvSpPr>
                <a:spLocks noRot="1" noChangeAspect="1" noMove="1" noResize="1" noEditPoints="1" noAdjustHandles="1" noChangeArrowheads="1" noChangeShapeType="1" noTextEdit="1"/>
              </p:cNvSpPr>
              <p:nvPr/>
            </p:nvSpPr>
            <p:spPr>
              <a:xfrm>
                <a:off x="539496" y="2773634"/>
                <a:ext cx="11109960" cy="360680"/>
              </a:xfrm>
              <a:prstGeom prst="rect">
                <a:avLst/>
              </a:prstGeom>
              <a:blipFill>
                <a:blip r:embed="rId3"/>
                <a:stretch>
                  <a:fillRect l="-1317" t="-3390" b="-38983"/>
                </a:stretch>
              </a:blipFill>
              <a:ln/>
            </p:spPr>
            <p:txBody>
              <a:bodyPr/>
              <a:lstStyle/>
              <a:p>
                <a:r>
                  <a:rPr lang="zh-CN" altLang="en-US">
                    <a:noFill/>
                  </a:rPr>
                  <a:t> </a:t>
                </a:r>
              </a:p>
            </p:txBody>
          </p:sp>
        </mc:Fallback>
      </mc:AlternateContent>
      <p:sp>
        <p:nvSpPr>
          <p:cNvPr id="3" name="QB_6_AN.53_1#04ae703bf.blank?vaa=1&amp;vcp=1&amp;vop=1&amp;pid=5504a302c&amp;color=36,64,97&amp;vpa=8&amp;vtp=1&amp;bbb=1"/>
          <p:cNvSpPr/>
          <p:nvPr/>
        </p:nvSpPr>
        <p:spPr>
          <a:xfrm>
            <a:off x="8652922" y="2731724"/>
            <a:ext cx="45243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3.2</a:t>
            </a:r>
            <a:endParaRPr lang="en-US" altLang="zh-CN" dirty="0"/>
          </a:p>
        </p:txBody>
      </p:sp>
      <mc:AlternateContent xmlns:mc="http://schemas.openxmlformats.org/markup-compatibility/2006" xmlns:a14="http://schemas.microsoft.com/office/drawing/2010/main">
        <mc:Choice Requires="a14">
          <p:sp>
            <p:nvSpPr>
              <p:cNvPr id="4" name="QB_6_AS.52_1#04ae703bf?vaa=1&amp;vcp=1&amp;vop=1&amp;pid=5504a302c&amp;color=36,64,97&amp;vtp=1&amp;bbb=1&amp;hb=1"/>
              <p:cNvSpPr/>
              <p:nvPr/>
            </p:nvSpPr>
            <p:spPr>
              <a:xfrm>
                <a:off x="539496" y="3144221"/>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小桐一周跑的圈数的所有可能取值为10，11，12，其中达标的圈数为11，12</a:t>
                </a:r>
                <a:r>
                  <a:rPr lang="en-US" altLang="zh-CN" sz="1800" b="0" i="0">
                    <a:solidFill>
                      <a:srgbClr val="003760"/>
                    </a:solidFill>
                    <a:latin typeface="Times New Roman" pitchFamily="34" charset="0"/>
                    <a:ea typeface="微软雅黑" pitchFamily="34" charset="-122"/>
                    <a:cs typeface="Times New Roman" pitchFamily="34" charset="-120"/>
                  </a:rPr>
                  <a:t>，则小桐一周内运动量达</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标的概率</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=1−0.5×0.4=0.8</m:t>
                    </m:r>
                  </m:oMath>
                </a14:m>
                <a:r>
                  <a:rPr lang="en-US" altLang="zh-CN" sz="1800" b="0" i="0" dirty="0">
                    <a:solidFill>
                      <a:srgbClr val="003760"/>
                    </a:solidFill>
                    <a:latin typeface="Times New Roman" pitchFamily="34" charset="0"/>
                    <a:ea typeface="微软雅黑" pitchFamily="34" charset="-122"/>
                    <a:cs typeface="Times New Roman" pitchFamily="34" charset="-120"/>
                  </a:rPr>
                  <a:t>.合格周数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𝑋</m:t>
                    </m:r>
                  </m:oMath>
                </a14:m>
                <a:r>
                  <a:rPr lang="en-US" altLang="zh-CN" sz="1800" b="0" i="0" dirty="0">
                    <a:solidFill>
                      <a:srgbClr val="003760"/>
                    </a:solidFill>
                    <a:latin typeface="Times New Roman" pitchFamily="34" charset="0"/>
                    <a:ea typeface="微软雅黑" pitchFamily="34" charset="-122"/>
                    <a:cs typeface="Times New Roman" pitchFamily="34" charset="-120"/>
                  </a:rPr>
                  <a:t>的所有可能取值为0，1，2，3，4，</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𝑋</m:t>
                    </m:r>
                  </m:oMath>
                </a14:m>
                <a:r>
                  <a:rPr lang="en-US" altLang="zh-CN" sz="1800" b="0" i="0" dirty="0">
                    <a:solidFill>
                      <a:srgbClr val="003760"/>
                    </a:solidFill>
                    <a:latin typeface="Times New Roman" pitchFamily="34" charset="0"/>
                    <a:ea typeface="微软雅黑" pitchFamily="34" charset="-122"/>
                    <a:cs typeface="Times New Roman" pitchFamily="34" charset="-120"/>
                  </a:rPr>
                  <a:t>服从二项分布</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(4,0.8)</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的数学期望</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𝐸</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𝑋</m:t>
                    </m:r>
                    <m:r>
                      <a:rPr lang="en-US" altLang="zh-CN" b="0" i="0">
                        <a:solidFill>
                          <a:srgbClr val="003760"/>
                        </a:solidFill>
                        <a:latin typeface="Cambria Math" pitchFamily="34" charset="0"/>
                        <a:ea typeface="Cambria Math" pitchFamily="34" charset="-122"/>
                        <a:cs typeface="Cambria Math" pitchFamily="34" charset="-120"/>
                      </a:rPr>
                      <m:t>)=4×0.8=3.2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B_6_AS.52_1#04ae703bf?vaa=1&amp;vcp=1&amp;vop=1&amp;pid=5504a302c&amp;color=36,64,97&amp;vtp=1&amp;bbb=1&amp;hb=1"/>
              <p:cNvSpPr>
                <a:spLocks noRot="1" noChangeAspect="1" noMove="1" noResize="1" noEditPoints="1" noAdjustHandles="1" noChangeArrowheads="1" noChangeShapeType="1" noTextEdit="1"/>
              </p:cNvSpPr>
              <p:nvPr/>
            </p:nvSpPr>
            <p:spPr>
              <a:xfrm>
                <a:off x="539496" y="3144221"/>
                <a:ext cx="11109960" cy="1192340"/>
              </a:xfrm>
              <a:prstGeom prst="rect">
                <a:avLst/>
              </a:prstGeom>
              <a:blipFill>
                <a:blip r:embed="rId4"/>
                <a:stretch>
                  <a:fillRect l="-1317" r="-659"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5_BD.55_1#e444c025f?vcp=1&amp;vop=1&amp;pid=d1125e6cf&amp;color=36,64,97&amp;vtp=1&amp;bt=1&amp;bbb=1&amp;hb=1"/>
          <p:cNvSpPr/>
          <p:nvPr/>
        </p:nvSpPr>
        <p:spPr>
          <a:xfrm>
            <a:off x="539496" y="1052467"/>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例8</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[北京2024·18,13分]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某保险公司为了解该公司某种保险产品的索赔情况</a:t>
            </a:r>
            <a:r>
              <a:rPr lang="en-US" altLang="zh-CN" sz="1800" b="0" i="0">
                <a:solidFill>
                  <a:srgbClr val="244061"/>
                </a:solidFill>
                <a:latin typeface="Times New Roman" pitchFamily="34" charset="0"/>
                <a:ea typeface="微软雅黑" pitchFamily="34" charset="-122"/>
                <a:cs typeface="Times New Roman" pitchFamily="34" charset="-120"/>
              </a:rPr>
              <a:t>，从合同保险期限届满的保单中</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随机抽取</a:t>
            </a:r>
            <a:r>
              <a:rPr lang="en-US" altLang="zh-CN" b="0" i="0" dirty="0">
                <a:solidFill>
                  <a:srgbClr val="244061"/>
                </a:solidFill>
                <a:latin typeface="Times New Roman" pitchFamily="34" charset="0"/>
                <a:ea typeface="微软雅黑" pitchFamily="34" charset="-122"/>
                <a:cs typeface="Times New Roman" pitchFamily="34" charset="-120"/>
              </a:rPr>
              <a:t>1</a:t>
            </a:r>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000份，记录并整理这些保单的索赔情况，获得数据如下表：</a:t>
            </a:r>
            <a:endParaRPr lang="en-US" altLang="zh-CN" dirty="0"/>
          </a:p>
        </p:txBody>
      </p:sp>
      <p:graphicFrame>
        <p:nvGraphicFramePr>
          <p:cNvPr id="24" name="QO_5_BD.55_2#e444c025f?colgroup=11,6,6,6,6,6&amp;vcp=1&amp;vop=1&amp;pid=d1125e6cf&amp;color=36,64,97&amp;vtp=1&amp;bbb=1"/>
          <p:cNvGraphicFramePr>
            <a:graphicFrameLocks noGrp="1"/>
          </p:cNvGraphicFramePr>
          <p:nvPr>
            <p:extLst>
              <p:ext uri="{D42A27DB-BD31-4B8C-83A1-F6EECF244321}">
                <p14:modId xmlns:p14="http://schemas.microsoft.com/office/powerpoint/2010/main" val="2585196283"/>
              </p:ext>
            </p:extLst>
          </p:nvPr>
        </p:nvGraphicFramePr>
        <p:xfrm>
          <a:off x="539496" y="1957596"/>
          <a:ext cx="11036808" cy="779654"/>
        </p:xfrm>
        <a:graphic>
          <a:graphicData uri="http://schemas.openxmlformats.org/drawingml/2006/table">
            <a:tbl>
              <a:tblPr/>
              <a:tblGrid>
                <a:gridCol w="2761488">
                  <a:extLst>
                    <a:ext uri="{9D8B030D-6E8A-4147-A177-3AD203B41FA5}">
                      <a16:colId xmlns:a16="http://schemas.microsoft.com/office/drawing/2014/main" val="20000"/>
                    </a:ext>
                  </a:extLst>
                </a:gridCol>
                <a:gridCol w="1655064">
                  <a:extLst>
                    <a:ext uri="{9D8B030D-6E8A-4147-A177-3AD203B41FA5}">
                      <a16:colId xmlns:a16="http://schemas.microsoft.com/office/drawing/2014/main" val="20001"/>
                    </a:ext>
                  </a:extLst>
                </a:gridCol>
                <a:gridCol w="1655064">
                  <a:extLst>
                    <a:ext uri="{9D8B030D-6E8A-4147-A177-3AD203B41FA5}">
                      <a16:colId xmlns:a16="http://schemas.microsoft.com/office/drawing/2014/main" val="20002"/>
                    </a:ext>
                  </a:extLst>
                </a:gridCol>
                <a:gridCol w="1655064">
                  <a:extLst>
                    <a:ext uri="{9D8B030D-6E8A-4147-A177-3AD203B41FA5}">
                      <a16:colId xmlns:a16="http://schemas.microsoft.com/office/drawing/2014/main" val="20003"/>
                    </a:ext>
                  </a:extLst>
                </a:gridCol>
                <a:gridCol w="1655064">
                  <a:extLst>
                    <a:ext uri="{9D8B030D-6E8A-4147-A177-3AD203B41FA5}">
                      <a16:colId xmlns:a16="http://schemas.microsoft.com/office/drawing/2014/main" val="20004"/>
                    </a:ext>
                  </a:extLst>
                </a:gridCol>
                <a:gridCol w="1655064">
                  <a:extLst>
                    <a:ext uri="{9D8B030D-6E8A-4147-A177-3AD203B41FA5}">
                      <a16:colId xmlns:a16="http://schemas.microsoft.com/office/drawing/2014/main" val="20005"/>
                    </a:ext>
                  </a:extLst>
                </a:gridCol>
              </a:tblGrid>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索赔次数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保单份数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QO_5_BD.55_3#e444c025f?vcp=1&amp;vop=1&amp;pid=d1125e6cf&amp;color=36,64,97&amp;vtp=1&amp;bbb=1&amp;hb=1"/>
          <p:cNvSpPr/>
          <p:nvPr/>
        </p:nvSpPr>
        <p:spPr>
          <a:xfrm>
            <a:off x="539496" y="2871996"/>
            <a:ext cx="11109960" cy="118935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假设：一份保单的保费为0.4万元；前三次索赔时，保险公司每次赔偿0.8万元；第四次索赔时</a:t>
            </a:r>
            <a:r>
              <a:rPr lang="en-US" altLang="zh-CN" sz="1800" b="0" i="0">
                <a:solidFill>
                  <a:srgbClr val="244061"/>
                </a:solidFill>
                <a:latin typeface="Times New Roman" pitchFamily="34" charset="0"/>
                <a:ea typeface="微软雅黑" pitchFamily="34" charset="-122"/>
                <a:cs typeface="Times New Roman" pitchFamily="34" charset="-120"/>
              </a:rPr>
              <a:t>，保险公司赔</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偿</a:t>
            </a:r>
            <a:r>
              <a:rPr lang="en-US" altLang="zh-CN" sz="1800" b="0" i="0" dirty="0">
                <a:solidFill>
                  <a:srgbClr val="244061"/>
                </a:solidFill>
                <a:latin typeface="Times New Roman" pitchFamily="34" charset="0"/>
                <a:ea typeface="微软雅黑" pitchFamily="34" charset="-122"/>
                <a:cs typeface="Times New Roman" pitchFamily="34" charset="-120"/>
              </a:rPr>
              <a:t>0.6万元.</a:t>
            </a:r>
            <a:endParaRPr lang="en-US" altLang="zh-CN" sz="1800" dirty="0"/>
          </a:p>
          <a:p>
            <a:pPr latinLnBrk="1">
              <a:lnSpc>
                <a:spcPts val="3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假设不同保单的索赔次数相互独立</a:t>
            </a:r>
            <a:r>
              <a:rPr lang="en-US" altLang="zh-CN" b="0" i="0" dirty="0">
                <a:solidFill>
                  <a:srgbClr val="244061"/>
                </a:solidFill>
                <a:latin typeface="Times New Roman" pitchFamily="34" charset="0"/>
                <a:ea typeface="微软雅黑" pitchFamily="34" charset="-122"/>
                <a:cs typeface="Times New Roman" pitchFamily="34" charset="-120"/>
              </a:rPr>
              <a:t>，用频率估计概率.</a:t>
            </a:r>
            <a:endParaRPr lang="en-US" altLang="zh-CN" dirty="0"/>
          </a:p>
        </p:txBody>
      </p:sp>
      <p:sp>
        <p:nvSpPr>
          <p:cNvPr id="5" name="QO_6_BD.56_1#bcc30b960?vcp=1&amp;vop=1&amp;pid=e444c025f&amp;color=36,64,97&amp;vtp=1&amp;bbb=1"/>
          <p:cNvSpPr/>
          <p:nvPr/>
        </p:nvSpPr>
        <p:spPr>
          <a:xfrm>
            <a:off x="539496" y="4068781"/>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估计一份保单索赔次数不少于2的概率；</a:t>
            </a:r>
            <a:endParaRPr lang="en-US" altLang="zh-CN" sz="1800" dirty="0"/>
          </a:p>
        </p:txBody>
      </p:sp>
      <mc:AlternateContent xmlns:mc="http://schemas.openxmlformats.org/markup-compatibility/2006" xmlns:a14="http://schemas.microsoft.com/office/drawing/2010/main">
        <mc:Choice Requires="a14">
          <p:sp>
            <p:nvSpPr>
              <p:cNvPr id="6" name="QO_6_AN.57_1#bcc30b960?vcp=1&amp;vop=1&amp;pid=e444c025f&amp;color=36,64,97&amp;vtp=1&amp;bbb=1"/>
              <p:cNvSpPr/>
              <p:nvPr/>
            </p:nvSpPr>
            <p:spPr>
              <a:xfrm>
                <a:off x="539496" y="4442986"/>
                <a:ext cx="11109960" cy="12700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【解】设一份保单索赔次数为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一份保单索赔次数不少于2的概率为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6_AN.57_1#bcc30b960?vcp=1&amp;vop=1&amp;pid=e444c025f&amp;color=36,64,97&amp;vtp=1&amp;bbb=1"/>
              <p:cNvSpPr>
                <a:spLocks noRot="1" noChangeAspect="1" noMove="1" noResize="1" noEditPoints="1" noAdjustHandles="1" noChangeArrowheads="1" noChangeShapeType="1" noTextEdit="1"/>
              </p:cNvSpPr>
              <p:nvPr/>
            </p:nvSpPr>
            <p:spPr>
              <a:xfrm>
                <a:off x="539496" y="4442986"/>
                <a:ext cx="11109960" cy="1270000"/>
              </a:xfrm>
              <a:prstGeom prst="rect">
                <a:avLst/>
              </a:prstGeom>
              <a:blipFill>
                <a:blip r:embed="rId3"/>
                <a:stretch>
                  <a:fillRect l="-1317" b="-625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6_BD.58_1#650b2f48c?vcp=1&amp;vop=1&amp;pid=e444c025f&amp;color=36,64,97&amp;vtp=1&amp;bt=1&amp;bbb=1"/>
          <p:cNvSpPr/>
          <p:nvPr/>
        </p:nvSpPr>
        <p:spPr>
          <a:xfrm>
            <a:off x="539496" y="116587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一份保单的毛利润定义为这份保单的保费与赔偿总金额之差.</a:t>
            </a:r>
            <a:endParaRPr lang="en-US" altLang="zh-CN" sz="1800" dirty="0"/>
          </a:p>
        </p:txBody>
      </p:sp>
      <mc:AlternateContent xmlns:mc="http://schemas.openxmlformats.org/markup-compatibility/2006" xmlns:a14="http://schemas.microsoft.com/office/drawing/2010/main">
        <mc:Choice Requires="a14">
          <p:sp>
            <p:nvSpPr>
              <p:cNvPr id="3" name="QO_7_BD.59_1#04b005bf9?vcp=1&amp;vop=1&amp;pid=650b2f48c&amp;color=36,64,97&amp;vtp=1&amp;bbb=1"/>
              <p:cNvSpPr/>
              <p:nvPr/>
            </p:nvSpPr>
            <p:spPr>
              <a:xfrm>
                <a:off x="539496" y="1581485"/>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（ⅰ）</a:t>
                </a:r>
                <a:r>
                  <a:rPr lang="en-US" altLang="zh-CN" sz="1800" b="0" i="0" dirty="0">
                    <a:solidFill>
                      <a:srgbClr val="244061"/>
                    </a:solidFill>
                    <a:latin typeface="Times New Roman" pitchFamily="34" charset="0"/>
                    <a:ea typeface="微软雅黑" pitchFamily="34" charset="-122"/>
                    <a:cs typeface="Times New Roman" pitchFamily="34" charset="-120"/>
                  </a:rPr>
                  <a:t>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为一份保单的毛利润，估计</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的数学期望</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BD.59_1#04b005bf9?vcp=1&amp;vop=1&amp;pid=650b2f48c&amp;color=36,64,97&amp;vtp=1&amp;bbb=1"/>
              <p:cNvSpPr>
                <a:spLocks noRot="1" noChangeAspect="1" noMove="1" noResize="1" noEditPoints="1" noAdjustHandles="1" noChangeArrowheads="1" noChangeShapeType="1" noTextEdit="1"/>
              </p:cNvSpPr>
              <p:nvPr/>
            </p:nvSpPr>
            <p:spPr>
              <a:xfrm>
                <a:off x="539496" y="1581485"/>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60_1#04b005bf9?vcp=1&amp;vop=1&amp;pid=650b2f48c&amp;color=36,64,97&amp;vtp=1&amp;bbb=1"/>
              <p:cNvSpPr/>
              <p:nvPr/>
            </p:nvSpPr>
            <p:spPr>
              <a:xfrm>
                <a:off x="539496" y="1954802"/>
                <a:ext cx="11109960" cy="3104134"/>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800" b="0" i="0" dirty="0">
                    <a:solidFill>
                      <a:srgbClr val="6565FF"/>
                    </a:solidFill>
                    <a:latin typeface="Times New Roman" pitchFamily="34" charset="0"/>
                    <a:ea typeface="微软雅黑" pitchFamily="34" charset="-122"/>
                    <a:cs typeface="Times New Roman" pitchFamily="34" charset="-120"/>
                  </a:rPr>
                  <a:t>的可能取值为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,则</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800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=−1.2)=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100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=−2.6)=</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−0.4×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r>
                      <a:rPr lang="en-US" altLang="zh-CN" sz="1800" b="0" i="0">
                        <a:solidFill>
                          <a:srgbClr val="6565FF"/>
                        </a:solidFill>
                        <a:latin typeface="Cambria Math" pitchFamily="34" charset="0"/>
                        <a:ea typeface="Cambria Math" pitchFamily="34" charset="-122"/>
                        <a:cs typeface="Cambria Math" pitchFamily="34" charset="-120"/>
                      </a:rPr>
                      <m:t>−1.2×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50</m:t>
                        </m:r>
                      </m:den>
                    </m:f>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100</m:t>
                        </m:r>
                      </m:den>
                    </m:f>
                    <m:r>
                      <a:rPr lang="en-US" altLang="zh-CN" sz="1800" b="0" i="0">
                        <a:solidFill>
                          <a:srgbClr val="6565FF"/>
                        </a:solidFill>
                        <a:latin typeface="Cambria Math" pitchFamily="34" charset="0"/>
                        <a:ea typeface="Cambria Math" pitchFamily="34" charset="-122"/>
                        <a:cs typeface="Cambria Math" pitchFamily="34" charset="-120"/>
                      </a:rPr>
                      <m:t>−2.6×</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100</m:t>
                        </m:r>
                      </m:den>
                    </m:f>
                    <m:r>
                      <a:rPr lang="en-US" altLang="zh-CN" sz="1800" b="0" i="0">
                        <a:solidFill>
                          <a:srgbClr val="6565FF"/>
                        </a:solidFill>
                        <a:latin typeface="Cambria Math" pitchFamily="34" charset="0"/>
                        <a:ea typeface="Cambria Math" pitchFamily="34" charset="-122"/>
                        <a:cs typeface="Cambria Math" pitchFamily="34" charset="-120"/>
                      </a:rPr>
                      <m:t>=0.32−0.04−0.072−0.06−0.026=0.122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60_1#04b005bf9?vcp=1&amp;vop=1&amp;pid=650b2f48c&amp;color=36,64,97&amp;vtp=1&amp;bbb=1"/>
              <p:cNvSpPr>
                <a:spLocks noRot="1" noChangeAspect="1" noMove="1" noResize="1" noEditPoints="1" noAdjustHandles="1" noChangeArrowheads="1" noChangeShapeType="1" noTextEdit="1"/>
              </p:cNvSpPr>
              <p:nvPr/>
            </p:nvSpPr>
            <p:spPr>
              <a:xfrm>
                <a:off x="539496" y="1954802"/>
                <a:ext cx="11109960" cy="3104134"/>
              </a:xfrm>
              <a:prstGeom prst="rect">
                <a:avLst/>
              </a:prstGeom>
              <a:blipFill>
                <a:blip r:embed="rId4"/>
                <a:stretch>
                  <a:fillRect l="-1317" b="-25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61_1#c0d4b98f9?vcp=1&amp;vop=1&amp;pid=650b2f48c&amp;color=36,64,97&amp;vtp=1&amp;bt=1&amp;bbb=1&amp;hb=1"/>
              <p:cNvSpPr/>
              <p:nvPr/>
            </p:nvSpPr>
            <p:spPr>
              <a:xfrm>
                <a:off x="539496" y="2029383"/>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（ⅱ）</a:t>
                </a:r>
                <a:r>
                  <a:rPr lang="en-US" altLang="zh-CN" sz="1800" b="0" i="0" dirty="0">
                    <a:solidFill>
                      <a:srgbClr val="244061"/>
                    </a:solidFill>
                    <a:latin typeface="Times New Roman" pitchFamily="34" charset="0"/>
                    <a:ea typeface="微软雅黑" pitchFamily="34" charset="-122"/>
                    <a:cs typeface="Times New Roman" pitchFamily="34" charset="-120"/>
                  </a:rPr>
                  <a:t>如果无索赔的保单的保费减少</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m:t>
                    </m:r>
                  </m:oMath>
                </a14:m>
                <a:r>
                  <a:rPr lang="en-US" altLang="zh-CN" sz="1800" b="0" i="0" dirty="0">
                    <a:solidFill>
                      <a:srgbClr val="244061"/>
                    </a:solidFill>
                    <a:latin typeface="Times New Roman" pitchFamily="34" charset="0"/>
                    <a:ea typeface="微软雅黑" pitchFamily="34" charset="-122"/>
                    <a:cs typeface="Times New Roman" pitchFamily="34" charset="-120"/>
                  </a:rPr>
                  <a:t>，有索赔的保单的保费增加</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，试比较这种情况下一份保单毛利润的</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数学期望估计值与</a:t>
                </a:r>
                <a:r>
                  <a:rPr lang="en-US" altLang="zh-CN" b="0" i="0" dirty="0">
                    <a:solidFill>
                      <a:srgbClr val="244061"/>
                    </a:solidFill>
                    <a:latin typeface="Times New Roman" pitchFamily="34" charset="0"/>
                    <a:ea typeface="微软雅黑" pitchFamily="34" charset="-122"/>
                    <a:cs typeface="Times New Roman" pitchFamily="34" charset="-120"/>
                  </a:rPr>
                  <a:t>（ⅰ）中</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𝐸</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𝑋</m:t>
                    </m:r>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估计值的大小.（结论不要求证明）</a:t>
                </a:r>
                <a:endParaRPr lang="en-US" altLang="zh-CN" dirty="0"/>
              </a:p>
            </p:txBody>
          </p:sp>
        </mc:Choice>
        <mc:Fallback xmlns="">
          <p:sp>
            <p:nvSpPr>
              <p:cNvPr id="2" name="QO_7_BD.61_1#c0d4b98f9?vcp=1&amp;vop=1&amp;pid=650b2f48c&amp;color=36,64,97&amp;vtp=1&amp;bt=1&amp;bbb=1&amp;hb=1"/>
              <p:cNvSpPr>
                <a:spLocks noRot="1" noChangeAspect="1" noMove="1" noResize="1" noEditPoints="1" noAdjustHandles="1" noChangeArrowheads="1" noChangeShapeType="1" noTextEdit="1"/>
              </p:cNvSpPr>
              <p:nvPr/>
            </p:nvSpPr>
            <p:spPr>
              <a:xfrm>
                <a:off x="539496" y="2029383"/>
                <a:ext cx="11109960" cy="773240"/>
              </a:xfrm>
              <a:prstGeom prst="rect">
                <a:avLst/>
              </a:prstGeom>
              <a:blipFill>
                <a:blip r:embed="rId3"/>
                <a:stretch>
                  <a:fillRect l="-1317" r="-165" b="-1732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62_1#c0d4b98f9?vcp=1&amp;vop=1&amp;pid=650b2f48c&amp;color=36,64,97&amp;vtp=1&amp;bbb=1&amp;hb=1"/>
              <p:cNvSpPr/>
              <p:nvPr/>
            </p:nvSpPr>
            <p:spPr>
              <a:xfrm>
                <a:off x="539496" y="2807512"/>
                <a:ext cx="11109960" cy="8382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【解】保单的保费调整后，无索赔保单的保费为0.384万元,有索赔保单的保费为0.48万元.</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毛</a:t>
                </a:r>
                <a:r>
                  <a:rPr lang="en-US" altLang="zh-CN" sz="1800" b="0" i="0">
                    <a:solidFill>
                      <a:srgbClr val="6565FF"/>
                    </a:solidFill>
                    <a:latin typeface="Times New Roman" pitchFamily="34" charset="0"/>
                    <a:ea typeface="微软雅黑" pitchFamily="34" charset="-122"/>
                    <a:cs typeface="Times New Roman" pitchFamily="34" charset="-120"/>
                  </a:rPr>
                  <a:t>利润</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800" b="0" i="0" dirty="0">
                    <a:solidFill>
                      <a:srgbClr val="6565FF"/>
                    </a:solidFill>
                    <a:latin typeface="Times New Roman" pitchFamily="34" charset="0"/>
                    <a:ea typeface="微软雅黑" pitchFamily="34" charset="-122"/>
                    <a:cs typeface="Times New Roman" pitchFamily="34" charset="-120"/>
                  </a:rPr>
                  <a:t>的可能取值为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0.384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−0.32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−1.12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−1.92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−2.52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100"/>
                  </a:lnSpc>
                </a:pPr>
                <a:endParaRPr lang="en-US" altLang="zh-CN" dirty="0"/>
              </a:p>
            </p:txBody>
          </p:sp>
        </mc:Choice>
        <mc:Fallback xmlns="">
          <p:sp>
            <p:nvSpPr>
              <p:cNvPr id="3" name="QO_7_AN.62_1#c0d4b98f9?vcp=1&amp;vop=1&amp;pid=650b2f48c&amp;color=36,64,97&amp;vtp=1&amp;bbb=1&amp;hb=1"/>
              <p:cNvSpPr>
                <a:spLocks noRot="1" noChangeAspect="1" noMove="1" noResize="1" noEditPoints="1" noAdjustHandles="1" noChangeArrowheads="1" noChangeShapeType="1" noTextEdit="1"/>
              </p:cNvSpPr>
              <p:nvPr/>
            </p:nvSpPr>
            <p:spPr>
              <a:xfrm>
                <a:off x="539496" y="2807512"/>
                <a:ext cx="11109960" cy="838200"/>
              </a:xfrm>
              <a:prstGeom prst="rect">
                <a:avLst/>
              </a:prstGeom>
              <a:blipFill>
                <a:blip r:embed="rId4"/>
                <a:stretch>
                  <a:fillRect l="-1317" b="-1094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62_1#c0d4b98f9?vcp=1&amp;vop=1&amp;pid=650b2f48c&amp;color=36,64,97&amp;vtp=1&amp;bbb=1&amp;hb=1">
                <a:extLst>
                  <a:ext uri="{FF2B5EF4-FFF2-40B4-BE49-F238E27FC236}">
                    <a16:creationId xmlns:a16="http://schemas.microsoft.com/office/drawing/2014/main" id="{D58BAA53-768F-95B6-292F-A2B786E71F67}"/>
                  </a:ext>
                </a:extLst>
              </p:cNvPr>
              <p:cNvSpPr/>
              <p:nvPr/>
            </p:nvSpPr>
            <p:spPr>
              <a:xfrm>
                <a:off x="539496" y="3645712"/>
                <a:ext cx="11109960" cy="1016000"/>
              </a:xfrm>
              <a:prstGeom prst="rect">
                <a:avLst/>
              </a:prstGeom>
              <a:noFill/>
              <a:ln/>
            </p:spPr>
            <p:txBody>
              <a:bodyPr wrap="square" lIns="0" tIns="0" rIns="0" bIns="0" rtlCol="0" anchor="t"/>
              <a:lstStyle/>
              <a:p>
                <a:pPr latinLnBrk="1">
                  <a:lnSpc>
                    <a:spcPts val="40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此时</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𝐸</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𝑋</m:t>
                    </m:r>
                    <m:r>
                      <a:rPr lang="en-US" altLang="zh-CN" b="0" i="0">
                        <a:solidFill>
                          <a:srgbClr val="6565FF"/>
                        </a:solidFill>
                        <a:latin typeface="Cambria Math" pitchFamily="34" charset="0"/>
                        <a:ea typeface="Cambria Math" pitchFamily="34" charset="-122"/>
                        <a:cs typeface="Cambria Math" pitchFamily="34" charset="-120"/>
                      </a:rPr>
                      <m:t>)=0.384×</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4</m:t>
                        </m:r>
                      </m:num>
                      <m:den>
                        <m:r>
                          <a:rPr lang="en-US" altLang="zh-CN" b="0" i="0">
                            <a:solidFill>
                              <a:srgbClr val="6565FF"/>
                            </a:solidFill>
                            <a:latin typeface="Cambria Math" pitchFamily="34" charset="0"/>
                            <a:ea typeface="Cambria Math" pitchFamily="34" charset="-122"/>
                            <a:cs typeface="Cambria Math" pitchFamily="34" charset="-120"/>
                          </a:rPr>
                          <m:t>5</m:t>
                        </m:r>
                      </m:den>
                    </m:f>
                    <m:r>
                      <a:rPr lang="en-US" altLang="zh-CN" b="0" i="0">
                        <a:solidFill>
                          <a:srgbClr val="6565FF"/>
                        </a:solidFill>
                        <a:latin typeface="Cambria Math" pitchFamily="34" charset="0"/>
                        <a:ea typeface="Cambria Math" pitchFamily="34" charset="-122"/>
                        <a:cs typeface="Cambria Math" pitchFamily="34" charset="-120"/>
                      </a:rPr>
                      <m:t>−0.32×</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10</m:t>
                        </m:r>
                      </m:den>
                    </m:f>
                    <m:r>
                      <a:rPr lang="en-US" altLang="zh-CN" b="0" i="0">
                        <a:solidFill>
                          <a:srgbClr val="6565FF"/>
                        </a:solidFill>
                        <a:latin typeface="Cambria Math" pitchFamily="34" charset="0"/>
                        <a:ea typeface="Cambria Math" pitchFamily="34" charset="-122"/>
                        <a:cs typeface="Cambria Math" pitchFamily="34" charset="-120"/>
                      </a:rPr>
                      <m:t>−1.12×</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3</m:t>
                        </m:r>
                      </m:num>
                      <m:den>
                        <m:r>
                          <a:rPr lang="en-US" altLang="zh-CN" b="0" i="0">
                            <a:solidFill>
                              <a:srgbClr val="6565FF"/>
                            </a:solidFill>
                            <a:latin typeface="Cambria Math" pitchFamily="34" charset="0"/>
                            <a:ea typeface="Cambria Math" pitchFamily="34" charset="-122"/>
                            <a:cs typeface="Cambria Math" pitchFamily="34" charset="-120"/>
                          </a:rPr>
                          <m:t>50</m:t>
                        </m:r>
                      </m:den>
                    </m:f>
                    <m:r>
                      <a:rPr lang="en-US" altLang="zh-CN" b="0" i="0">
                        <a:solidFill>
                          <a:srgbClr val="6565FF"/>
                        </a:solidFill>
                        <a:latin typeface="Cambria Math" pitchFamily="34" charset="0"/>
                        <a:ea typeface="Cambria Math" pitchFamily="34" charset="-122"/>
                        <a:cs typeface="Cambria Math" pitchFamily="34" charset="-120"/>
                      </a:rPr>
                      <m:t>−1.92×</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3</m:t>
                        </m:r>
                      </m:num>
                      <m:den>
                        <m:r>
                          <a:rPr lang="en-US" altLang="zh-CN" b="0" i="0">
                            <a:solidFill>
                              <a:srgbClr val="6565FF"/>
                            </a:solidFill>
                            <a:latin typeface="Cambria Math" pitchFamily="34" charset="0"/>
                            <a:ea typeface="Cambria Math" pitchFamily="34" charset="-122"/>
                            <a:cs typeface="Cambria Math" pitchFamily="34" charset="-120"/>
                          </a:rPr>
                          <m:t>100</m:t>
                        </m:r>
                      </m:den>
                    </m:f>
                    <m:r>
                      <a:rPr lang="en-US" altLang="zh-CN" b="0" i="0">
                        <a:solidFill>
                          <a:srgbClr val="6565FF"/>
                        </a:solidFill>
                        <a:latin typeface="Cambria Math" pitchFamily="34" charset="0"/>
                        <a:ea typeface="Cambria Math" pitchFamily="34" charset="-122"/>
                        <a:cs typeface="Cambria Math" pitchFamily="34" charset="-120"/>
                      </a:rPr>
                      <m:t>−2.52×</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100</m:t>
                        </m:r>
                      </m:den>
                    </m:f>
                    <m:r>
                      <a:rPr lang="en-US" altLang="zh-CN" b="0" i="0">
                        <a:solidFill>
                          <a:srgbClr val="6565FF"/>
                        </a:solidFill>
                        <a:latin typeface="Cambria Math" pitchFamily="34" charset="0"/>
                        <a:ea typeface="Cambria Math" pitchFamily="34" charset="-122"/>
                        <a:cs typeface="Cambria Math" pitchFamily="34" charset="-120"/>
                      </a:rPr>
                      <m:t>=0.307</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2−0.032−0.067</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2−0.057</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6−0.025</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2=0.125</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a:p>
                <a:pPr latinLnBrk="1">
                  <a:lnSpc>
                    <a:spcPts val="100"/>
                  </a:lnSpc>
                </a:pPr>
                <a:endParaRPr lang="en-US" altLang="zh-CN" dirty="0"/>
              </a:p>
            </p:txBody>
          </p:sp>
        </mc:Choice>
        <mc:Fallback xmlns="">
          <p:sp>
            <p:nvSpPr>
              <p:cNvPr id="4" name="QO_7_AN.62_1#c0d4b98f9?vcp=1&amp;vop=1&amp;pid=650b2f48c&amp;color=36,64,97&amp;vtp=1&amp;bbb=1&amp;hb=1">
                <a:extLst>
                  <a:ext uri="{FF2B5EF4-FFF2-40B4-BE49-F238E27FC236}">
                    <a16:creationId xmlns:a16="http://schemas.microsoft.com/office/drawing/2014/main" id="{D58BAA53-768F-95B6-292F-A2B786E71F67}"/>
                  </a:ext>
                </a:extLst>
              </p:cNvPr>
              <p:cNvSpPr>
                <a:spLocks noRot="1" noChangeAspect="1" noMove="1" noResize="1" noEditPoints="1" noAdjustHandles="1" noChangeArrowheads="1" noChangeShapeType="1" noTextEdit="1"/>
              </p:cNvSpPr>
              <p:nvPr/>
            </p:nvSpPr>
            <p:spPr>
              <a:xfrm>
                <a:off x="539496" y="3645712"/>
                <a:ext cx="11109960" cy="1016000"/>
              </a:xfrm>
              <a:prstGeom prst="rect">
                <a:avLst/>
              </a:prstGeom>
              <a:blipFill>
                <a:blip r:embed="rId5"/>
                <a:stretch>
                  <a:fillRect l="-768" b="-718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62_1#c0d4b98f9?vcp=1&amp;vop=1&amp;pid=650b2f48c&amp;color=36,64,97&amp;vtp=1&amp;bbb=1&amp;hb=1">
                <a:extLst>
                  <a:ext uri="{FF2B5EF4-FFF2-40B4-BE49-F238E27FC236}">
                    <a16:creationId xmlns:a16="http://schemas.microsoft.com/office/drawing/2014/main" id="{73F17982-EBA5-7F2E-F3B0-EBFD6436DCF5}"/>
                  </a:ext>
                </a:extLst>
              </p:cNvPr>
              <p:cNvSpPr/>
              <p:nvPr/>
            </p:nvSpPr>
            <p:spPr>
              <a:xfrm>
                <a:off x="539496" y="4649012"/>
                <a:ext cx="11109960" cy="351155"/>
              </a:xfrm>
              <a:prstGeom prst="rect">
                <a:avLst/>
              </a:prstGeom>
              <a:noFill/>
              <a:ln/>
            </p:spPr>
            <p:txBody>
              <a:bodyPr wrap="none" lIns="0" tIns="0" rIns="0" bIns="0" rtlCol="0" anchor="t"/>
              <a:lstStyle/>
              <a:p>
                <a:pPr latinLnBrk="1">
                  <a:lnSpc>
                    <a:spcPts val="31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调整后的保单毛利润的数学期望的估计值大于调整前的保单毛利润数学期望的估计值.</a:t>
                </a:r>
                <a:endParaRPr lang="en-US" altLang="zh-CN" dirty="0"/>
              </a:p>
            </p:txBody>
          </p:sp>
        </mc:Choice>
        <mc:Fallback xmlns="">
          <p:sp>
            <p:nvSpPr>
              <p:cNvPr id="5" name="QO_7_AN.62_1#c0d4b98f9?vcp=1&amp;vop=1&amp;pid=650b2f48c&amp;color=36,64,97&amp;vtp=1&amp;bbb=1&amp;hb=1">
                <a:extLst>
                  <a:ext uri="{FF2B5EF4-FFF2-40B4-BE49-F238E27FC236}">
                    <a16:creationId xmlns:a16="http://schemas.microsoft.com/office/drawing/2014/main" id="{73F17982-EBA5-7F2E-F3B0-EBFD6436DCF5}"/>
                  </a:ext>
                </a:extLst>
              </p:cNvPr>
              <p:cNvSpPr>
                <a:spLocks noRot="1" noChangeAspect="1" noMove="1" noResize="1" noEditPoints="1" noAdjustHandles="1" noChangeArrowheads="1" noChangeShapeType="1" noTextEdit="1"/>
              </p:cNvSpPr>
              <p:nvPr/>
            </p:nvSpPr>
            <p:spPr>
              <a:xfrm>
                <a:off x="539496" y="4649012"/>
                <a:ext cx="11109960" cy="351155"/>
              </a:xfrm>
              <a:prstGeom prst="rect">
                <a:avLst/>
              </a:prstGeom>
              <a:blipFill>
                <a:blip r:embed="rId6"/>
                <a:stretch>
                  <a:fillRect l="-549" t="-1754" b="-4035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anim calcmode="lin" valueType="num">
                                      <p:cBhvr>
                                        <p:cTn id="23" dur="500" fill="hold"/>
                                        <p:tgtEl>
                                          <p:spTgt spid="4">
                                            <p:bg/>
                                          </p:spTgt>
                                        </p:tgtEl>
                                        <p:attrNameLst>
                                          <p:attrName>ppt_x</p:attrName>
                                        </p:attrNameLst>
                                      </p:cBhvr>
                                      <p:tavLst>
                                        <p:tav tm="0">
                                          <p:val>
                                            <p:strVal val="#ppt_x"/>
                                          </p:val>
                                        </p:tav>
                                        <p:tav tm="100000">
                                          <p:val>
                                            <p:strVal val="#ppt_x"/>
                                          </p:val>
                                        </p:tav>
                                      </p:tavLst>
                                    </p:anim>
                                    <p:anim calcmode="lin" valueType="num">
                                      <p:cBhvr>
                                        <p:cTn id="24" dur="500" fill="hold"/>
                                        <p:tgtEl>
                                          <p:spTgt spid="4">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anim calcmode="lin" valueType="num">
                                      <p:cBhvr>
                                        <p:cTn id="2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bg/>
                                          </p:spTgt>
                                        </p:tgtEl>
                                        <p:attrNameLst>
                                          <p:attrName>style.visibility</p:attrName>
                                        </p:attrNameLst>
                                      </p:cBhvr>
                                      <p:to>
                                        <p:strVal val="visible"/>
                                      </p:to>
                                    </p:set>
                                    <p:animEffect transition="in" filter="fade">
                                      <p:cBhvr>
                                        <p:cTn id="32" dur="500"/>
                                        <p:tgtEl>
                                          <p:spTgt spid="5">
                                            <p:bg/>
                                          </p:spTgt>
                                        </p:tgtEl>
                                      </p:cBhvr>
                                    </p:animEffect>
                                    <p:anim calcmode="lin" valueType="num">
                                      <p:cBhvr>
                                        <p:cTn id="33" dur="500" fill="hold"/>
                                        <p:tgtEl>
                                          <p:spTgt spid="5">
                                            <p:bg/>
                                          </p:spTgt>
                                        </p:tgtEl>
                                        <p:attrNameLst>
                                          <p:attrName>ppt_x</p:attrName>
                                        </p:attrNameLst>
                                      </p:cBhvr>
                                      <p:tavLst>
                                        <p:tav tm="0">
                                          <p:val>
                                            <p:strVal val="#ppt_x"/>
                                          </p:val>
                                        </p:tav>
                                        <p:tav tm="100000">
                                          <p:val>
                                            <p:strVal val="#ppt_x"/>
                                          </p:val>
                                        </p:tav>
                                      </p:tavLst>
                                    </p:anim>
                                    <p:anim calcmode="lin" valueType="num">
                                      <p:cBhvr>
                                        <p:cTn id="34" dur="500" fill="hold"/>
                                        <p:tgtEl>
                                          <p:spTgt spid="5">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anim calcmode="lin" valueType="num">
                                      <p:cBhvr>
                                        <p:cTn id="3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63_1#d7f5e96c5?vcp=1&amp;vop=1&amp;pid=d1125e6cf&amp;color=36,64,97&amp;vtp=1&amp;bt=1&amp;bbb=1&amp;hb=1"/>
              <p:cNvSpPr/>
              <p:nvPr/>
            </p:nvSpPr>
            <p:spPr>
              <a:xfrm>
                <a:off x="539496" y="1705310"/>
                <a:ext cx="11109960" cy="20305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例9</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[全国新课标Ⅱ2024·18,17分]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某投篮比赛分为两个阶段，每个参赛队由两名队员组成.</a:t>
                </a:r>
                <a:r>
                  <a:rPr lang="en-US" altLang="zh-CN" sz="1800" b="0" i="0">
                    <a:solidFill>
                      <a:srgbClr val="244061"/>
                    </a:solidFill>
                    <a:latin typeface="Times New Roman" pitchFamily="34" charset="0"/>
                    <a:ea typeface="微软雅黑" pitchFamily="34" charset="-122"/>
                    <a:cs typeface="Times New Roman" pitchFamily="34" charset="-120"/>
                  </a:rPr>
                  <a:t>比赛具体规则如下：</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第一阶段由参赛队中一名队员投篮</a:t>
                </a:r>
                <a:r>
                  <a:rPr lang="en-US" altLang="zh-CN" sz="1800" b="0" i="0" dirty="0">
                    <a:solidFill>
                      <a:srgbClr val="244061"/>
                    </a:solidFill>
                    <a:latin typeface="Times New Roman" pitchFamily="34" charset="0"/>
                    <a:ea typeface="微软雅黑" pitchFamily="34" charset="-122"/>
                    <a:cs typeface="Times New Roman" pitchFamily="34" charset="-120"/>
                  </a:rPr>
                  <a:t>3次，若3次都未投中，则该队被淘汰，比赛成绩为0分；若至少投中一次</a:t>
                </a:r>
                <a:r>
                  <a:rPr lang="en-US" altLang="zh-CN" sz="1800" b="0" i="0">
                    <a:solidFill>
                      <a:srgbClr val="244061"/>
                    </a:solidFill>
                    <a:latin typeface="Times New Roman" pitchFamily="34" charset="0"/>
                    <a:ea typeface="微软雅黑" pitchFamily="34" charset="-122"/>
                    <a:cs typeface="Times New Roman" pitchFamily="34" charset="-120"/>
                  </a:rPr>
                  <a:t>，则</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该队进入第二阶段</a:t>
                </a:r>
                <a:r>
                  <a:rPr lang="en-US" altLang="zh-CN" sz="1800" b="0" i="0" dirty="0">
                    <a:solidFill>
                      <a:srgbClr val="244061"/>
                    </a:solidFill>
                    <a:latin typeface="Times New Roman" pitchFamily="34" charset="0"/>
                    <a:ea typeface="微软雅黑" pitchFamily="34" charset="-122"/>
                    <a:cs typeface="Times New Roman" pitchFamily="34" charset="-120"/>
                  </a:rPr>
                  <a:t>.第二阶段由该队的另一名队员投篮3次，每次投篮投中得5分，未投中得0分</a:t>
                </a:r>
                <a:r>
                  <a:rPr lang="en-US" altLang="zh-CN" sz="1800" b="0" i="0">
                    <a:solidFill>
                      <a:srgbClr val="244061"/>
                    </a:solidFill>
                    <a:latin typeface="Times New Roman" pitchFamily="34" charset="0"/>
                    <a:ea typeface="微软雅黑" pitchFamily="34" charset="-122"/>
                    <a:cs typeface="Times New Roman" pitchFamily="34" charset="-120"/>
                  </a:rPr>
                  <a:t>，该队的比赛成</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绩为第二阶段的得分总和</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某参赛队由甲</a:t>
                </a:r>
                <a:r>
                  <a:rPr lang="en-US" altLang="zh-CN" b="0" i="0" dirty="0">
                    <a:solidFill>
                      <a:srgbClr val="244061"/>
                    </a:solidFill>
                    <a:latin typeface="Times New Roman" pitchFamily="34" charset="0"/>
                    <a:ea typeface="微软雅黑" pitchFamily="34" charset="-122"/>
                    <a:cs typeface="Times New Roman" pitchFamily="34" charset="-120"/>
                  </a:rPr>
                  <a:t>、乙两名队员组成，设甲每次投中的概率为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𝑝</m:t>
                    </m:r>
                  </m:oMath>
                </a14:m>
                <a:r>
                  <a:rPr lang="en-US" altLang="zh-CN" b="0" i="0" dirty="0">
                    <a:solidFill>
                      <a:srgbClr val="244061"/>
                    </a:solidFill>
                    <a:latin typeface="Times New Roman" pitchFamily="34" charset="0"/>
                    <a:ea typeface="微软雅黑" pitchFamily="34" charset="-122"/>
                    <a:cs typeface="Times New Roman" pitchFamily="34" charset="-120"/>
                  </a:rPr>
                  <a:t>,乙每次投中的概率为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,各次投中与否相互独立.</a:t>
                </a:r>
                <a:endParaRPr lang="en-US" altLang="zh-CN" dirty="0"/>
              </a:p>
            </p:txBody>
          </p:sp>
        </mc:Choice>
        <mc:Fallback xmlns="">
          <p:sp>
            <p:nvSpPr>
              <p:cNvPr id="2" name="QO_5_BD.63_1#d7f5e96c5?vcp=1&amp;vop=1&amp;pid=d1125e6cf&amp;color=36,64,97&amp;vtp=1&amp;bt=1&amp;bbb=1&amp;hb=1"/>
              <p:cNvSpPr>
                <a:spLocks noRot="1" noChangeAspect="1" noMove="1" noResize="1" noEditPoints="1" noAdjustHandles="1" noChangeArrowheads="1" noChangeShapeType="1" noTextEdit="1"/>
              </p:cNvSpPr>
              <p:nvPr/>
            </p:nvSpPr>
            <p:spPr>
              <a:xfrm>
                <a:off x="539496" y="1705310"/>
                <a:ext cx="11109960" cy="2030540"/>
              </a:xfrm>
              <a:prstGeom prst="rect">
                <a:avLst/>
              </a:prstGeom>
              <a:blipFill>
                <a:blip r:embed="rId3"/>
                <a:stretch>
                  <a:fillRect l="-1317" r="-2799" b="-660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BD.64_1#6f3c8ebb9?vcp=1&amp;vop=1&amp;pid=d7f5e96c5&amp;color=36,64,97&amp;vtp=1&amp;bbb=1"/>
              <p:cNvSpPr/>
              <p:nvPr/>
            </p:nvSpPr>
            <p:spPr>
              <a:xfrm>
                <a:off x="539496" y="376302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=0.4</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r>
                      <a:rPr lang="en-US" altLang="zh-CN" sz="1800" b="0" i="0">
                        <a:solidFill>
                          <a:srgbClr val="244061"/>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,甲参加第一阶段比赛，求甲、乙所在队的比赛成绩不少于5分的概率；</a:t>
                </a:r>
                <a:endParaRPr lang="en-US" altLang="zh-CN" sz="1800" dirty="0"/>
              </a:p>
            </p:txBody>
          </p:sp>
        </mc:Choice>
        <mc:Fallback xmlns="">
          <p:sp>
            <p:nvSpPr>
              <p:cNvPr id="3" name="QO_6_BD.64_1#6f3c8ebb9?vcp=1&amp;vop=1&amp;pid=d7f5e96c5&amp;color=36,64,97&amp;vtp=1&amp;bbb=1"/>
              <p:cNvSpPr>
                <a:spLocks noRot="1" noChangeAspect="1" noMove="1" noResize="1" noEditPoints="1" noAdjustHandles="1" noChangeArrowheads="1" noChangeShapeType="1" noTextEdit="1"/>
              </p:cNvSpPr>
              <p:nvPr/>
            </p:nvSpPr>
            <p:spPr>
              <a:xfrm>
                <a:off x="539496" y="3763028"/>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65_1#6f3c8ebb9?vcp=1&amp;vop=1&amp;pid=d7f5e96c5&amp;color=36,64,97&amp;vtp=1&amp;bbb=1"/>
              <p:cNvSpPr/>
              <p:nvPr/>
            </p:nvSpPr>
            <p:spPr>
              <a:xfrm>
                <a:off x="539496" y="4136345"/>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【解】甲参加第一阶段比赛，则该队进入第二阶段的概率</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=1−(1−0.4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=0.784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第</a:t>
                </a:r>
                <a:r>
                  <a:rPr lang="en-US" altLang="zh-CN" sz="1800" b="0" i="0">
                    <a:solidFill>
                      <a:srgbClr val="6565FF"/>
                    </a:solidFill>
                    <a:latin typeface="Times New Roman" pitchFamily="34" charset="0"/>
                    <a:ea typeface="微软雅黑" pitchFamily="34" charset="-122"/>
                    <a:cs typeface="Times New Roman" pitchFamily="34" charset="-120"/>
                  </a:rPr>
                  <a:t>二阶段乙进行投篮</a:t>
                </a:r>
                <a:r>
                  <a:rPr lang="en-US" altLang="zh-CN" sz="1800" b="0" i="0" dirty="0">
                    <a:solidFill>
                      <a:srgbClr val="6565FF"/>
                    </a:solidFill>
                    <a:latin typeface="Times New Roman" pitchFamily="34" charset="0"/>
                    <a:ea typeface="微软雅黑" pitchFamily="34" charset="-122"/>
                    <a:cs typeface="Times New Roman" pitchFamily="34" charset="-120"/>
                  </a:rPr>
                  <a:t>，则乙至少投中一次的概率</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=1−(1−0.5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=0.875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甲</a:t>
                </a:r>
                <a:r>
                  <a:rPr lang="en-US" altLang="zh-CN" sz="1800" b="0" i="0" dirty="0">
                    <a:solidFill>
                      <a:srgbClr val="6565FF"/>
                    </a:solidFill>
                    <a:latin typeface="Times New Roman" pitchFamily="34" charset="0"/>
                    <a:ea typeface="微软雅黑" pitchFamily="34" charset="-122"/>
                    <a:cs typeface="Times New Roman" pitchFamily="34" charset="-120"/>
                  </a:rPr>
                  <a:t>、乙所在队的比赛成绩不少于5分的概率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=0.784×0.875=0.686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AN.65_1#6f3c8ebb9?vcp=1&amp;vop=1&amp;pid=d7f5e96c5&amp;color=36,64,97&amp;vtp=1&amp;bbb=1"/>
              <p:cNvSpPr>
                <a:spLocks noRot="1" noChangeAspect="1" noMove="1" noResize="1" noEditPoints="1" noAdjustHandles="1" noChangeArrowheads="1" noChangeShapeType="1" noTextEdit="1"/>
              </p:cNvSpPr>
              <p:nvPr/>
            </p:nvSpPr>
            <p:spPr>
              <a:xfrm>
                <a:off x="539496" y="4136345"/>
                <a:ext cx="11109960" cy="1192340"/>
              </a:xfrm>
              <a:prstGeom prst="rect">
                <a:avLst/>
              </a:prstGeom>
              <a:blipFill>
                <a:blip r:embed="rId5"/>
                <a:stretch>
                  <a:fillRect l="-1317"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66_1#3c63a88b5?vcp=1&amp;vop=1&amp;pid=d7f5e96c5&amp;color=36,64,97&amp;vtp=1&amp;bt=1&amp;bbb=1"/>
              <p:cNvSpPr/>
              <p:nvPr/>
            </p:nvSpPr>
            <p:spPr>
              <a:xfrm>
                <a:off x="539496" y="189793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假设</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0&lt;</m:t>
                    </m:r>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&lt;</m:t>
                    </m:r>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66_1#3c63a88b5?vcp=1&amp;vop=1&amp;pid=d7f5e96c5&amp;color=36,64,97&amp;vtp=1&amp;bt=1&amp;bbb=1"/>
              <p:cNvSpPr>
                <a:spLocks noRot="1" noChangeAspect="1" noMove="1" noResize="1" noEditPoints="1" noAdjustHandles="1" noChangeArrowheads="1" noChangeShapeType="1" noTextEdit="1"/>
              </p:cNvSpPr>
              <p:nvPr/>
            </p:nvSpPr>
            <p:spPr>
              <a:xfrm>
                <a:off x="539496" y="1897938"/>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p:sp>
        <p:nvSpPr>
          <p:cNvPr id="3" name="QO_7_BD.67_1#b8cd41dd1?vcp=1&amp;vop=1&amp;pid=3c63a88b5&amp;color=36,64,97&amp;vtp=1&amp;bbb=1"/>
          <p:cNvSpPr/>
          <p:nvPr/>
        </p:nvSpPr>
        <p:spPr>
          <a:xfrm>
            <a:off x="539496" y="227157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（ⅰ）</a:t>
            </a:r>
            <a:r>
              <a:rPr lang="en-US" altLang="zh-CN" sz="1800" b="0" i="0" dirty="0">
                <a:solidFill>
                  <a:srgbClr val="244061"/>
                </a:solidFill>
                <a:latin typeface="Times New Roman" pitchFamily="34" charset="0"/>
                <a:ea typeface="微软雅黑" pitchFamily="34" charset="-122"/>
                <a:cs typeface="Times New Roman" pitchFamily="34" charset="-120"/>
              </a:rPr>
              <a:t>为使得甲、乙所在队的比赛成绩为15分的概率最大，应该由谁参加第一阶段比赛?</a:t>
            </a:r>
            <a:endParaRPr lang="en-US" altLang="zh-CN" sz="1800" dirty="0"/>
          </a:p>
        </p:txBody>
      </p:sp>
      <mc:AlternateContent xmlns:mc="http://schemas.openxmlformats.org/markup-compatibility/2006" xmlns:a14="http://schemas.microsoft.com/office/drawing/2010/main">
        <mc:Choice Requires="a14">
          <p:sp>
            <p:nvSpPr>
              <p:cNvPr id="4" name="QO_7_AN.68_1#b8cd41dd1?vcp=1&amp;vop=1&amp;pid=3c63a88b5&amp;color=36,64,97&amp;vtp=1&amp;bbb=1"/>
              <p:cNvSpPr/>
              <p:nvPr/>
            </p:nvSpPr>
            <p:spPr>
              <a:xfrm>
                <a:off x="539496" y="2680067"/>
                <a:ext cx="11109960" cy="24496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【解】若甲、乙所在队的比赛成绩为15分，则第二阶段的3次投篮全中.</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r>
                  <a:rPr lang="en-US" altLang="zh-CN" sz="1800" b="0" i="0">
                    <a:solidFill>
                      <a:srgbClr val="6565FF"/>
                    </a:solidFill>
                    <a:latin typeface="Times New Roman" pitchFamily="34" charset="0"/>
                    <a:ea typeface="微软雅黑" pitchFamily="34" charset="-122"/>
                    <a:cs typeface="Times New Roman" pitchFamily="34" charset="-120"/>
                  </a:rPr>
                  <a:t>甲参加第一阶段比赛时</a:t>
                </a:r>
                <a:r>
                  <a:rPr lang="en-US" altLang="zh-CN" sz="1800" b="0" i="0" dirty="0">
                    <a:solidFill>
                      <a:srgbClr val="6565FF"/>
                    </a:solidFill>
                    <a:latin typeface="Times New Roman" pitchFamily="34" charset="0"/>
                    <a:ea typeface="微软雅黑" pitchFamily="34" charset="-122"/>
                    <a:cs typeface="Times New Roman" pitchFamily="34" charset="-120"/>
                  </a:rPr>
                  <a:t>，甲、乙所在队的比赛成绩为15分的概率为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r>
                  <a:rPr lang="en-US" altLang="zh-CN" sz="1800" b="0" i="0">
                    <a:solidFill>
                      <a:srgbClr val="6565FF"/>
                    </a:solidFill>
                    <a:latin typeface="Times New Roman" pitchFamily="34" charset="0"/>
                    <a:ea typeface="微软雅黑" pitchFamily="34" charset="-122"/>
                    <a:cs typeface="Times New Roman" pitchFamily="34" charset="-120"/>
                  </a:rPr>
                  <a:t>乙参加第一阶段比赛时</a:t>
                </a:r>
                <a:r>
                  <a:rPr lang="en-US" altLang="zh-CN" sz="1800" b="0" i="0" dirty="0">
                    <a:solidFill>
                      <a:srgbClr val="6565FF"/>
                    </a:solidFill>
                    <a:latin typeface="Times New Roman" pitchFamily="34" charset="0"/>
                    <a:ea typeface="微软雅黑" pitchFamily="34" charset="-122"/>
                    <a:cs typeface="Times New Roman" pitchFamily="34" charset="-120"/>
                  </a:rPr>
                  <a:t>，甲、乙所在队的比赛成绩为15分的概率为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𝑞</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𝑞</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𝑝𝑞</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&gt;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&gt;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应该由甲参加第一阶段比赛</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68_1#b8cd41dd1?vcp=1&amp;vop=1&amp;pid=3c63a88b5&amp;color=36,64,97&amp;vtp=1&amp;bbb=1"/>
              <p:cNvSpPr>
                <a:spLocks noRot="1" noChangeAspect="1" noMove="1" noResize="1" noEditPoints="1" noAdjustHandles="1" noChangeArrowheads="1" noChangeShapeType="1" noTextEdit="1"/>
              </p:cNvSpPr>
              <p:nvPr/>
            </p:nvSpPr>
            <p:spPr>
              <a:xfrm>
                <a:off x="539496" y="2680067"/>
                <a:ext cx="11109960" cy="2449640"/>
              </a:xfrm>
              <a:prstGeom prst="rect">
                <a:avLst/>
              </a:prstGeom>
              <a:blipFill>
                <a:blip r:embed="rId4"/>
                <a:stretch>
                  <a:fillRect l="-1317" b="-57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O_7_BD.69_1#5e2b40871?vcp=1&amp;vop=1&amp;pid=3c63a88b5&amp;color=36,64,97&amp;vtp=1&amp;bt=1&amp;bbb=1"/>
          <p:cNvSpPr/>
          <p:nvPr/>
        </p:nvSpPr>
        <p:spPr>
          <a:xfrm>
            <a:off x="539496" y="828000"/>
            <a:ext cx="11109960" cy="316040"/>
          </a:xfrm>
          <a:prstGeom prst="rect">
            <a:avLst/>
          </a:prstGeom>
          <a:noFill/>
          <a:ln/>
        </p:spPr>
        <p:txBody>
          <a:bodyPr wrap="none" lIns="0" tIns="0" rIns="0" bIns="0" rtlCol="0" anchor="t"/>
          <a:lstStyle/>
          <a:p>
            <a:pPr algn="l" latinLnBrk="1">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（ⅱ）</a:t>
            </a:r>
            <a:r>
              <a:rPr lang="en-US" altLang="zh-CN" sz="1800" b="0" i="0" dirty="0">
                <a:solidFill>
                  <a:srgbClr val="244061"/>
                </a:solidFill>
                <a:latin typeface="Times New Roman" pitchFamily="34" charset="0"/>
                <a:ea typeface="微软雅黑" pitchFamily="34" charset="-122"/>
                <a:cs typeface="Times New Roman" pitchFamily="34" charset="-120"/>
              </a:rPr>
              <a:t>为使得甲、乙所在队的比赛成绩的数学期望最大，应该由谁参加第一阶段比赛?</a:t>
            </a:r>
            <a:endParaRPr lang="en-US" altLang="zh-CN" sz="1800" dirty="0"/>
          </a:p>
        </p:txBody>
      </p:sp>
      <mc:AlternateContent xmlns:mc="http://schemas.openxmlformats.org/markup-compatibility/2006" xmlns:a14="http://schemas.microsoft.com/office/drawing/2010/main">
        <mc:Choice Requires="a14">
          <p:sp>
            <p:nvSpPr>
              <p:cNvPr id="3" name="QO_7_AN.70_1#5e2b40871?vcp=1&amp;vop=1&amp;pid=3c63a88b5&amp;color=36,64,97&amp;vtp=1&amp;bbb=1&amp;hb=1"/>
              <p:cNvSpPr/>
              <p:nvPr/>
            </p:nvSpPr>
            <p:spPr>
              <a:xfrm>
                <a:off x="539496" y="1148421"/>
                <a:ext cx="11109960" cy="2133600"/>
              </a:xfrm>
              <a:prstGeom prst="rect">
                <a:avLst/>
              </a:prstGeom>
              <a:noFill/>
              <a:ln/>
            </p:spPr>
            <p:txBody>
              <a:bodyPr wrap="none" lIns="0" tIns="0" rIns="0" bIns="0" rtlCol="0" anchor="t"/>
              <a:lstStyle/>
              <a:p>
                <a:pPr algn="l" latinLnBrk="1">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【解】若甲参加第一阶段比赛，则设该队比赛成绩为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800" b="0" i="0" dirty="0">
                    <a:solidFill>
                      <a:srgbClr val="6565FF"/>
                    </a:solidFill>
                    <a:latin typeface="Times New Roman" pitchFamily="34" charset="0"/>
                    <a:ea typeface="微软雅黑" pitchFamily="34" charset="-122"/>
                    <a:cs typeface="Times New Roman" pitchFamily="34" charset="-120"/>
                  </a:rPr>
                  <a:t>分，</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的所有可能取值为0,5,10,15</a:t>
                </a:r>
                <a:r>
                  <a:rPr lang="en-US" altLang="zh-CN" sz="1800" b="0" i="0">
                    <a:solidFill>
                      <a:srgbClr val="6565FF"/>
                    </a:solidFill>
                    <a:latin typeface="Times New Roman" pitchFamily="34" charset="0"/>
                    <a:ea typeface="微软雅黑" pitchFamily="34" charset="-122"/>
                    <a:cs typeface="Times New Roman" pitchFamily="34" charset="-120"/>
                  </a:rPr>
                  <a:t>,进入第二阶段的概率为</a:t>
                </a:r>
              </a:p>
              <a:p>
                <a:pPr latinLnBrk="1">
                  <a:lnSpc>
                    <a:spcPts val="2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，未进入第二阶段的概率为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𝑞</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=5)=[1−(1−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𝑞</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=10)=[1−(1−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𝑋</m:t>
                    </m:r>
                    <m:r>
                      <a:rPr lang="en-US" altLang="zh-CN" b="0" i="0">
                        <a:solidFill>
                          <a:srgbClr val="6565FF"/>
                        </a:solidFill>
                        <a:latin typeface="Cambria Math" pitchFamily="34" charset="0"/>
                        <a:ea typeface="Cambria Math" pitchFamily="34" charset="-122"/>
                        <a:cs typeface="Cambria Math" pitchFamily="34" charset="-120"/>
                      </a:rPr>
                      <m:t>=15)=[1−(1−</m:t>
                    </m:r>
                    <m:r>
                      <a:rPr lang="en-US" altLang="zh-CN" b="0" i="0">
                        <a:solidFill>
                          <a:srgbClr val="6565FF"/>
                        </a:solidFill>
                        <a:latin typeface="Cambria Math" pitchFamily="34" charset="0"/>
                        <a:ea typeface="Cambria Math" pitchFamily="34" charset="-122"/>
                        <a:cs typeface="Cambria Math" pitchFamily="34" charset="-120"/>
                      </a:rPr>
                      <m:t>𝑝</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a:p>
                <a:pPr latinLnBrk="1">
                  <a:lnSpc>
                    <a:spcPts val="100"/>
                  </a:lnSpc>
                </a:pPr>
                <a:endParaRPr lang="en-US" altLang="zh-CN" dirty="0"/>
              </a:p>
            </p:txBody>
          </p:sp>
        </mc:Choice>
        <mc:Fallback xmlns="">
          <p:sp>
            <p:nvSpPr>
              <p:cNvPr id="3" name="QO_7_AN.70_1#5e2b40871?vcp=1&amp;vop=1&amp;pid=3c63a88b5&amp;color=36,64,97&amp;vtp=1&amp;bbb=1&amp;hb=1"/>
              <p:cNvSpPr>
                <a:spLocks noRot="1" noChangeAspect="1" noMove="1" noResize="1" noEditPoints="1" noAdjustHandles="1" noChangeArrowheads="1" noChangeShapeType="1" noTextEdit="1"/>
              </p:cNvSpPr>
              <p:nvPr/>
            </p:nvSpPr>
            <p:spPr>
              <a:xfrm>
                <a:off x="539496" y="1148421"/>
                <a:ext cx="11109960" cy="2133600"/>
              </a:xfrm>
              <a:prstGeom prst="rect">
                <a:avLst/>
              </a:prstGeom>
              <a:blipFill>
                <a:blip r:embed="rId3"/>
                <a:stretch>
                  <a:fillRect l="-1317" t="-1429" r="-933" b="-51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70_1#5e2b40871?vcp=1&amp;vop=1&amp;pid=3c63a88b5&amp;color=36,64,97&amp;vtp=1&amp;bbb=1&amp;hb=1">
                <a:extLst>
                  <a:ext uri="{FF2B5EF4-FFF2-40B4-BE49-F238E27FC236}">
                    <a16:creationId xmlns:a16="http://schemas.microsoft.com/office/drawing/2014/main" id="{F2E76326-B6E3-1807-01D8-FADC39E855F2}"/>
                  </a:ext>
                </a:extLst>
              </p:cNvPr>
              <p:cNvSpPr/>
              <p:nvPr/>
            </p:nvSpPr>
            <p:spPr>
              <a:xfrm>
                <a:off x="539496" y="3269321"/>
                <a:ext cx="11109960" cy="711200"/>
              </a:xfrm>
              <a:prstGeom prst="rect">
                <a:avLst/>
              </a:prstGeom>
              <a:noFill/>
              <a:ln/>
            </p:spPr>
            <p:txBody>
              <a:bodyPr wrap="square" lIns="0" tIns="0" rIns="0" bIns="0" rtlCol="0" anchor="t"/>
              <a:lstStyle/>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𝐸</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𝑋</m:t>
                    </m:r>
                    <m:r>
                      <a:rPr lang="en-US" altLang="zh-CN" b="0" i="0">
                        <a:solidFill>
                          <a:srgbClr val="6565FF"/>
                        </a:solidFill>
                        <a:latin typeface="Cambria Math" pitchFamily="34" charset="0"/>
                        <a:ea typeface="Cambria Math" pitchFamily="34" charset="-122"/>
                        <a:cs typeface="Cambria Math" pitchFamily="34" charset="-120"/>
                      </a:rPr>
                      <m:t>)=5×[1−(1−</m:t>
                    </m:r>
                    <m:r>
                      <a:rPr lang="en-US" altLang="zh-CN" b="0" i="0">
                        <a:solidFill>
                          <a:srgbClr val="6565FF"/>
                        </a:solidFill>
                        <a:latin typeface="Cambria Math" pitchFamily="34" charset="0"/>
                        <a:ea typeface="Cambria Math" pitchFamily="34" charset="-122"/>
                        <a:cs typeface="Cambria Math" pitchFamily="34" charset="-120"/>
                      </a:rPr>
                      <m:t>𝑝</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3</m:t>
                        </m:r>
                      </m:sub>
                      <m:sup>
                        <m:r>
                          <a:rPr lang="en-US" altLang="zh-CN" b="0" i="0">
                            <a:solidFill>
                              <a:srgbClr val="6565FF"/>
                            </a:solidFill>
                            <a:latin typeface="Cambria Math" pitchFamily="34" charset="0"/>
                            <a:ea typeface="Cambria Math" pitchFamily="34" charset="-122"/>
                            <a:cs typeface="Cambria Math" pitchFamily="34" charset="-120"/>
                          </a:rPr>
                          <m:t>1</m:t>
                        </m:r>
                      </m:sup>
                    </m:sSubSup>
                    <m:r>
                      <a:rPr lang="en-US" altLang="zh-CN" b="0" i="0">
                        <a:solidFill>
                          <a:srgbClr val="6565FF"/>
                        </a:solidFill>
                        <a:latin typeface="Cambria Math" pitchFamily="34" charset="0"/>
                        <a:ea typeface="Cambria Math" pitchFamily="34" charset="-122"/>
                        <a:cs typeface="Cambria Math" pitchFamily="34" charset="-120"/>
                      </a:rPr>
                      <m:t>𝑞</m:t>
                    </m:r>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𝑞</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+10×[1−(1−</m:t>
                    </m:r>
                    <m:r>
                      <a:rPr lang="en-US" altLang="zh-CN" b="0" i="0">
                        <a:solidFill>
                          <a:srgbClr val="6565FF"/>
                        </a:solidFill>
                        <a:latin typeface="Cambria Math" pitchFamily="34" charset="0"/>
                        <a:ea typeface="Cambria Math" pitchFamily="34" charset="-122"/>
                        <a:cs typeface="Cambria Math" pitchFamily="34" charset="-120"/>
                      </a:rPr>
                      <m:t>𝑝</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3</m:t>
                        </m:r>
                      </m:sub>
                      <m:sup>
                        <m:r>
                          <a:rPr lang="en-US" altLang="zh-CN" b="0" i="0">
                            <a:solidFill>
                              <a:srgbClr val="6565FF"/>
                            </a:solidFill>
                            <a:latin typeface="Cambria Math" pitchFamily="34" charset="0"/>
                            <a:ea typeface="Cambria Math" pitchFamily="34" charset="-122"/>
                            <a:cs typeface="Cambria Math" pitchFamily="34" charset="-120"/>
                          </a:rPr>
                          <m:t>2</m:t>
                        </m:r>
                      </m:sup>
                    </m:sSubSup>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𝑞</m:t>
                    </m:r>
                    <m:r>
                      <a:rPr lang="en-US" altLang="zh-CN" b="0" i="0">
                        <a:solidFill>
                          <a:srgbClr val="6565FF"/>
                        </a:solidFill>
                        <a:latin typeface="Cambria Math" pitchFamily="34" charset="0"/>
                        <a:ea typeface="Cambria Math" pitchFamily="34" charset="-122"/>
                        <a:cs typeface="Cambria Math" pitchFamily="34" charset="-120"/>
                      </a:rPr>
                      <m:t>)+15×[1−(1−</m:t>
                    </m:r>
                    <m:r>
                      <a:rPr lang="en-US" altLang="zh-CN" b="0" i="0">
                        <a:solidFill>
                          <a:srgbClr val="6565FF"/>
                        </a:solidFill>
                        <a:latin typeface="Cambria Math" pitchFamily="34" charset="0"/>
                        <a:ea typeface="Cambria Math" pitchFamily="34" charset="-122"/>
                        <a:cs typeface="Cambria Math" pitchFamily="34" charset="-120"/>
                      </a:rPr>
                      <m:t>𝑝</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=15</m:t>
                    </m:r>
                    <m:r>
                      <a:rPr lang="en-US" altLang="zh-CN" b="0" i="0">
                        <a:solidFill>
                          <a:srgbClr val="6565FF"/>
                        </a:solidFill>
                        <a:latin typeface="Cambria Math" pitchFamily="34" charset="0"/>
                        <a:ea typeface="Cambria Math" pitchFamily="34" charset="-122"/>
                        <a:cs typeface="Cambria Math" pitchFamily="34" charset="-120"/>
                      </a:rPr>
                      <m:t>𝑝𝑞</m:t>
                    </m:r>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𝑝</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−3</m:t>
                    </m:r>
                    <m:r>
                      <a:rPr lang="en-US" altLang="zh-CN" b="0" i="0">
                        <a:solidFill>
                          <a:srgbClr val="6565FF"/>
                        </a:solidFill>
                        <a:latin typeface="Cambria Math" pitchFamily="34" charset="0"/>
                        <a:ea typeface="Cambria Math" pitchFamily="34" charset="-122"/>
                        <a:cs typeface="Cambria Math" pitchFamily="34" charset="-120"/>
                      </a:rPr>
                      <m:t>𝑝</m:t>
                    </m:r>
                    <m:r>
                      <a:rPr lang="en-US" altLang="zh-CN"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a:p>
                <a:pPr latinLnBrk="1">
                  <a:lnSpc>
                    <a:spcPts val="100"/>
                  </a:lnSpc>
                </a:pPr>
                <a:endParaRPr lang="en-US" altLang="zh-CN" dirty="0"/>
              </a:p>
            </p:txBody>
          </p:sp>
        </mc:Choice>
        <mc:Fallback xmlns="">
          <p:sp>
            <p:nvSpPr>
              <p:cNvPr id="4" name="QO_7_AN.70_1#5e2b40871?vcp=1&amp;vop=1&amp;pid=3c63a88b5&amp;color=36,64,97&amp;vtp=1&amp;bbb=1&amp;hb=1">
                <a:extLst>
                  <a:ext uri="{FF2B5EF4-FFF2-40B4-BE49-F238E27FC236}">
                    <a16:creationId xmlns:a16="http://schemas.microsoft.com/office/drawing/2014/main" id="{F2E76326-B6E3-1807-01D8-FADC39E855F2}"/>
                  </a:ext>
                </a:extLst>
              </p:cNvPr>
              <p:cNvSpPr>
                <a:spLocks noRot="1" noChangeAspect="1" noMove="1" noResize="1" noEditPoints="1" noAdjustHandles="1" noChangeArrowheads="1" noChangeShapeType="1" noTextEdit="1"/>
              </p:cNvSpPr>
              <p:nvPr/>
            </p:nvSpPr>
            <p:spPr>
              <a:xfrm>
                <a:off x="539496" y="3269321"/>
                <a:ext cx="11109960" cy="711200"/>
              </a:xfrm>
              <a:prstGeom prst="rect">
                <a:avLst/>
              </a:prstGeom>
              <a:blipFill>
                <a:blip r:embed="rId4"/>
                <a:stretch>
                  <a:fillRect l="-1317" t="-4274" b="-1538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70_1#5e2b40871?vcp=1&amp;vop=1&amp;pid=3c63a88b5&amp;color=36,64,97&amp;vtp=1&amp;bbb=1&amp;hb=1">
                <a:extLst>
                  <a:ext uri="{FF2B5EF4-FFF2-40B4-BE49-F238E27FC236}">
                    <a16:creationId xmlns:a16="http://schemas.microsoft.com/office/drawing/2014/main" id="{655E9995-0CBF-7A0E-64BB-C508A12F00FE}"/>
                  </a:ext>
                </a:extLst>
              </p:cNvPr>
              <p:cNvSpPr/>
              <p:nvPr/>
            </p:nvSpPr>
            <p:spPr>
              <a:xfrm>
                <a:off x="539496" y="3980521"/>
                <a:ext cx="11109960" cy="2094040"/>
              </a:xfrm>
              <a:prstGeom prst="rect">
                <a:avLst/>
              </a:prstGeom>
              <a:noFill/>
              <a:ln/>
            </p:spPr>
            <p:txBody>
              <a:bodyPr wrap="none" lIns="0" tIns="0" rIns="0" bIns="0" rtlCol="0" anchor="t"/>
              <a:lstStyle/>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若</a:t>
                </a:r>
                <a:r>
                  <a:rPr lang="en-US" altLang="zh-CN" sz="1800" b="0" i="0">
                    <a:solidFill>
                      <a:srgbClr val="6565FF"/>
                    </a:solidFill>
                    <a:latin typeface="Times New Roman" pitchFamily="34" charset="0"/>
                    <a:ea typeface="微软雅黑" pitchFamily="34" charset="-122"/>
                    <a:cs typeface="Times New Roman" pitchFamily="34" charset="-120"/>
                  </a:rPr>
                  <a:t>乙参加第一阶段比赛</a:t>
                </a:r>
                <a:r>
                  <a:rPr lang="en-US" altLang="zh-CN" sz="1800" b="0" i="0" dirty="0">
                    <a:solidFill>
                      <a:srgbClr val="6565FF"/>
                    </a:solidFill>
                    <a:latin typeface="Times New Roman" pitchFamily="34" charset="0"/>
                    <a:ea typeface="微软雅黑" pitchFamily="34" charset="-122"/>
                    <a:cs typeface="Times New Roman" pitchFamily="34" charset="-120"/>
                  </a:rPr>
                  <a:t>，则设该队的比赛成绩为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分，</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同</a:t>
                </a:r>
                <a:r>
                  <a:rPr lang="en-US" altLang="zh-CN" sz="1800" b="0" i="0">
                    <a:solidFill>
                      <a:srgbClr val="6565FF"/>
                    </a:solidFill>
                    <a:latin typeface="Times New Roman" pitchFamily="34" charset="0"/>
                    <a:ea typeface="微软雅黑" pitchFamily="34" charset="-122"/>
                    <a:cs typeface="Times New Roman" pitchFamily="34" charset="-120"/>
                  </a:rPr>
                  <a:t>理可得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)=15</m:t>
                    </m:r>
                    <m:r>
                      <a:rPr lang="en-US" altLang="zh-CN" sz="1800" b="0" i="0">
                        <a:solidFill>
                          <a:srgbClr val="6565FF"/>
                        </a:solidFill>
                        <a:latin typeface="Cambria Math" pitchFamily="34" charset="0"/>
                        <a:ea typeface="Cambria Math" pitchFamily="34" charset="-122"/>
                        <a:cs typeface="Cambria Math" pitchFamily="34" charset="-120"/>
                      </a:rPr>
                      <m:t>𝑝𝑞</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)=15</m:t>
                    </m:r>
                    <m:r>
                      <a:rPr lang="en-US" altLang="zh-CN" sz="1800" b="0" i="0">
                        <a:solidFill>
                          <a:srgbClr val="6565FF"/>
                        </a:solidFill>
                        <a:latin typeface="Cambria Math" pitchFamily="34" charset="0"/>
                        <a:ea typeface="Cambria Math" pitchFamily="34" charset="-122"/>
                        <a:cs typeface="Cambria Math" pitchFamily="34" charset="-120"/>
                      </a:rPr>
                      <m:t>𝑝𝑞</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)=15</m:t>
                    </m:r>
                    <m:r>
                      <a:rPr lang="en-US" altLang="zh-CN" sz="1800" b="0" i="0">
                        <a:solidFill>
                          <a:srgbClr val="6565FF"/>
                        </a:solidFill>
                        <a:latin typeface="Cambria Math" pitchFamily="34" charset="0"/>
                        <a:ea typeface="Cambria Math" pitchFamily="34" charset="-122"/>
                        <a:cs typeface="Cambria Math" pitchFamily="34" charset="-120"/>
                      </a:rPr>
                      <m:t>𝑝𝑞</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&gt;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𝑝𝑞</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−3&lt;0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)&gt;</m:t>
                    </m:r>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700"/>
                  </a:lnSpc>
                </a:pPr>
                <a:r>
                  <a:rPr lang="en-US" altLang="zh-CN" b="0" i="0">
                    <a:solidFill>
                      <a:srgbClr val="6565FF"/>
                    </a:solidFill>
                    <a:latin typeface="Times New Roman" pitchFamily="34" charset="0"/>
                    <a:ea typeface="微软雅黑" pitchFamily="34" charset="-122"/>
                    <a:cs typeface="Times New Roman" pitchFamily="34" charset="-120"/>
                  </a:rPr>
                  <a:t>故应该由甲参加第一阶段的比赛</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7_AN.70_1#5e2b40871?vcp=1&amp;vop=1&amp;pid=3c63a88b5&amp;color=36,64,97&amp;vtp=1&amp;bbb=1&amp;hb=1">
                <a:extLst>
                  <a:ext uri="{FF2B5EF4-FFF2-40B4-BE49-F238E27FC236}">
                    <a16:creationId xmlns:a16="http://schemas.microsoft.com/office/drawing/2014/main" id="{655E9995-0CBF-7A0E-64BB-C508A12F00FE}"/>
                  </a:ext>
                </a:extLst>
              </p:cNvPr>
              <p:cNvSpPr>
                <a:spLocks noRot="1" noChangeAspect="1" noMove="1" noResize="1" noEditPoints="1" noAdjustHandles="1" noChangeArrowheads="1" noChangeShapeType="1" noTextEdit="1"/>
              </p:cNvSpPr>
              <p:nvPr/>
            </p:nvSpPr>
            <p:spPr>
              <a:xfrm>
                <a:off x="539496" y="3980521"/>
                <a:ext cx="11109960" cy="2094040"/>
              </a:xfrm>
              <a:prstGeom prst="rect">
                <a:avLst/>
              </a:prstGeom>
              <a:blipFill>
                <a:blip r:embed="rId5"/>
                <a:stretch>
                  <a:fillRect l="-1317" t="-1458" b="-67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bg/>
                                          </p:spTgt>
                                        </p:tgtEl>
                                        <p:attrNameLst>
                                          <p:attrName>style.visibility</p:attrName>
                                        </p:attrNameLst>
                                      </p:cBhvr>
                                      <p:to>
                                        <p:strVal val="visible"/>
                                      </p:to>
                                    </p:set>
                                    <p:animEffect transition="in" filter="fade">
                                      <p:cBhvr>
                                        <p:cTn id="42" dur="500"/>
                                        <p:tgtEl>
                                          <p:spTgt spid="4">
                                            <p:bg/>
                                          </p:spTgt>
                                        </p:tgtEl>
                                      </p:cBhvr>
                                    </p:animEffect>
                                    <p:anim calcmode="lin" valueType="num">
                                      <p:cBhvr>
                                        <p:cTn id="43" dur="500" fill="hold"/>
                                        <p:tgtEl>
                                          <p:spTgt spid="4">
                                            <p:bg/>
                                          </p:spTgt>
                                        </p:tgtEl>
                                        <p:attrNameLst>
                                          <p:attrName>ppt_x</p:attrName>
                                        </p:attrNameLst>
                                      </p:cBhvr>
                                      <p:tavLst>
                                        <p:tav tm="0">
                                          <p:val>
                                            <p:strVal val="#ppt_x"/>
                                          </p:val>
                                        </p:tav>
                                        <p:tav tm="100000">
                                          <p:val>
                                            <p:strVal val="#ppt_x"/>
                                          </p:val>
                                        </p:tav>
                                      </p:tavLst>
                                    </p:anim>
                                    <p:anim calcmode="lin" valueType="num">
                                      <p:cBhvr>
                                        <p:cTn id="44" dur="500" fill="hold"/>
                                        <p:tgtEl>
                                          <p:spTgt spid="4">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fade">
                                      <p:cBhvr>
                                        <p:cTn id="47" dur="500"/>
                                        <p:tgtEl>
                                          <p:spTgt spid="4">
                                            <p:txEl>
                                              <p:pRg st="0" end="0"/>
                                            </p:txEl>
                                          </p:spTgt>
                                        </p:tgtEl>
                                      </p:cBhvr>
                                    </p:animEffect>
                                    <p:anim calcmode="lin" valueType="num">
                                      <p:cBhvr>
                                        <p:cTn id="4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
                                            <p:bg/>
                                          </p:spTgt>
                                        </p:tgtEl>
                                        <p:attrNameLst>
                                          <p:attrName>style.visibility</p:attrName>
                                        </p:attrNameLst>
                                      </p:cBhvr>
                                      <p:to>
                                        <p:strVal val="visible"/>
                                      </p:to>
                                    </p:set>
                                    <p:animEffect transition="in" filter="fade">
                                      <p:cBhvr>
                                        <p:cTn id="52" dur="500"/>
                                        <p:tgtEl>
                                          <p:spTgt spid="5">
                                            <p:bg/>
                                          </p:spTgt>
                                        </p:tgtEl>
                                      </p:cBhvr>
                                    </p:animEffect>
                                    <p:anim calcmode="lin" valueType="num">
                                      <p:cBhvr>
                                        <p:cTn id="53" dur="500" fill="hold"/>
                                        <p:tgtEl>
                                          <p:spTgt spid="5">
                                            <p:bg/>
                                          </p:spTgt>
                                        </p:tgtEl>
                                        <p:attrNameLst>
                                          <p:attrName>ppt_x</p:attrName>
                                        </p:attrNameLst>
                                      </p:cBhvr>
                                      <p:tavLst>
                                        <p:tav tm="0">
                                          <p:val>
                                            <p:strVal val="#ppt_x"/>
                                          </p:val>
                                        </p:tav>
                                        <p:tav tm="100000">
                                          <p:val>
                                            <p:strVal val="#ppt_x"/>
                                          </p:val>
                                        </p:tav>
                                      </p:tavLst>
                                    </p:anim>
                                    <p:anim calcmode="lin" valueType="num">
                                      <p:cBhvr>
                                        <p:cTn id="54" dur="500" fill="hold"/>
                                        <p:tgtEl>
                                          <p:spTgt spid="5">
                                            <p:bg/>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
                                            <p:txEl>
                                              <p:pRg st="0" end="0"/>
                                            </p:txEl>
                                          </p:spTgt>
                                        </p:tgtEl>
                                        <p:attrNameLst>
                                          <p:attrName>style.visibility</p:attrName>
                                        </p:attrNameLst>
                                      </p:cBhvr>
                                      <p:to>
                                        <p:strVal val="visible"/>
                                      </p:to>
                                    </p:set>
                                    <p:animEffect transition="in" filter="fade">
                                      <p:cBhvr>
                                        <p:cTn id="57" dur="500"/>
                                        <p:tgtEl>
                                          <p:spTgt spid="5">
                                            <p:txEl>
                                              <p:pRg st="0" end="0"/>
                                            </p:txEl>
                                          </p:spTgt>
                                        </p:tgtEl>
                                      </p:cBhvr>
                                    </p:animEffect>
                                    <p:anim calcmode="lin" valueType="num">
                                      <p:cBhvr>
                                        <p:cTn id="5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9" dur="500" fill="hold"/>
                                        <p:tgtEl>
                                          <p:spTgt spid="5">
                                            <p:txEl>
                                              <p:pRg st="0" end="0"/>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
                                            <p:txEl>
                                              <p:pRg st="1" end="1"/>
                                            </p:txEl>
                                          </p:spTgt>
                                        </p:tgtEl>
                                        <p:attrNameLst>
                                          <p:attrName>style.visibility</p:attrName>
                                        </p:attrNameLst>
                                      </p:cBhvr>
                                      <p:to>
                                        <p:strVal val="visible"/>
                                      </p:to>
                                    </p:set>
                                    <p:animEffect transition="in" filter="fade">
                                      <p:cBhvr>
                                        <p:cTn id="62" dur="500"/>
                                        <p:tgtEl>
                                          <p:spTgt spid="5">
                                            <p:txEl>
                                              <p:pRg st="1" end="1"/>
                                            </p:txEl>
                                          </p:spTgt>
                                        </p:tgtEl>
                                      </p:cBhvr>
                                    </p:animEffect>
                                    <p:anim calcmode="lin" valueType="num">
                                      <p:cBhvr>
                                        <p:cTn id="6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64" dur="500" fill="hold"/>
                                        <p:tgtEl>
                                          <p:spTgt spid="5">
                                            <p:txEl>
                                              <p:pRg st="1" end="1"/>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
                                            <p:txEl>
                                              <p:pRg st="2" end="2"/>
                                            </p:txEl>
                                          </p:spTgt>
                                        </p:tgtEl>
                                        <p:attrNameLst>
                                          <p:attrName>style.visibility</p:attrName>
                                        </p:attrNameLst>
                                      </p:cBhvr>
                                      <p:to>
                                        <p:strVal val="visible"/>
                                      </p:to>
                                    </p:set>
                                    <p:animEffect transition="in" filter="fade">
                                      <p:cBhvr>
                                        <p:cTn id="67" dur="500"/>
                                        <p:tgtEl>
                                          <p:spTgt spid="5">
                                            <p:txEl>
                                              <p:pRg st="2" end="2"/>
                                            </p:txEl>
                                          </p:spTgt>
                                        </p:tgtEl>
                                      </p:cBhvr>
                                    </p:animEffect>
                                    <p:anim calcmode="lin" valueType="num">
                                      <p:cBhvr>
                                        <p:cTn id="6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69" dur="500" fill="hold"/>
                                        <p:tgtEl>
                                          <p:spTgt spid="5">
                                            <p:txEl>
                                              <p:pRg st="2" end="2"/>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
                                            <p:txEl>
                                              <p:pRg st="3" end="3"/>
                                            </p:txEl>
                                          </p:spTgt>
                                        </p:tgtEl>
                                        <p:attrNameLst>
                                          <p:attrName>style.visibility</p:attrName>
                                        </p:attrNameLst>
                                      </p:cBhvr>
                                      <p:to>
                                        <p:strVal val="visible"/>
                                      </p:to>
                                    </p:set>
                                    <p:animEffect transition="in" filter="fade">
                                      <p:cBhvr>
                                        <p:cTn id="72" dur="500"/>
                                        <p:tgtEl>
                                          <p:spTgt spid="5">
                                            <p:txEl>
                                              <p:pRg st="3" end="3"/>
                                            </p:txEl>
                                          </p:spTgt>
                                        </p:tgtEl>
                                      </p:cBhvr>
                                    </p:animEffect>
                                    <p:anim calcmode="lin" valueType="num">
                                      <p:cBhvr>
                                        <p:cTn id="7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74" dur="500" fill="hold"/>
                                        <p:tgtEl>
                                          <p:spTgt spid="5">
                                            <p:txEl>
                                              <p:pRg st="3" end="3"/>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
                                            <p:txEl>
                                              <p:pRg st="4" end="4"/>
                                            </p:txEl>
                                          </p:spTgt>
                                        </p:tgtEl>
                                        <p:attrNameLst>
                                          <p:attrName>style.visibility</p:attrName>
                                        </p:attrNameLst>
                                      </p:cBhvr>
                                      <p:to>
                                        <p:strVal val="visible"/>
                                      </p:to>
                                    </p:set>
                                    <p:animEffect transition="in" filter="fade">
                                      <p:cBhvr>
                                        <p:cTn id="77" dur="500"/>
                                        <p:tgtEl>
                                          <p:spTgt spid="5">
                                            <p:txEl>
                                              <p:pRg st="4" end="4"/>
                                            </p:txEl>
                                          </p:spTgt>
                                        </p:tgtEl>
                                      </p:cBhvr>
                                    </p:animEffect>
                                    <p:anim calcmode="lin" valueType="num">
                                      <p:cBhvr>
                                        <p:cTn id="78"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79" dur="500" fill="hold"/>
                                        <p:tgtEl>
                                          <p:spTgt spid="5">
                                            <p:txEl>
                                              <p:pRg st="4" end="4"/>
                                            </p:txEl>
                                          </p:spTgt>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5">
                                            <p:txEl>
                                              <p:pRg st="5" end="5"/>
                                            </p:txEl>
                                          </p:spTgt>
                                        </p:tgtEl>
                                        <p:attrNameLst>
                                          <p:attrName>style.visibility</p:attrName>
                                        </p:attrNameLst>
                                      </p:cBhvr>
                                      <p:to>
                                        <p:strVal val="visible"/>
                                      </p:to>
                                    </p:set>
                                    <p:animEffect transition="in" filter="fade">
                                      <p:cBhvr>
                                        <p:cTn id="82" dur="500"/>
                                        <p:tgtEl>
                                          <p:spTgt spid="5">
                                            <p:txEl>
                                              <p:pRg st="5" end="5"/>
                                            </p:txEl>
                                          </p:spTgt>
                                        </p:tgtEl>
                                      </p:cBhvr>
                                    </p:animEffect>
                                    <p:anim calcmode="lin" valueType="num">
                                      <p:cBhvr>
                                        <p:cTn id="8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84"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B_5_BD.71_1#8765a9f25?vaa=1&amp;vcp=1&amp;vop=1&amp;pid=d1125e6cf&amp;color=36,64,97&amp;vtp=1&amp;bt=1&amp;bbb=1"/>
          <p:cNvSpPr/>
          <p:nvPr/>
        </p:nvSpPr>
        <p:spPr>
          <a:xfrm>
            <a:off x="539496" y="2801003"/>
            <a:ext cx="11109960" cy="517144"/>
          </a:xfrm>
          <a:prstGeom prst="rect">
            <a:avLst/>
          </a:prstGeom>
          <a:noFill/>
          <a:ln/>
        </p:spPr>
        <p:txBody>
          <a:bodyPr wrap="none" lIns="0" tIns="0" rIns="0" bIns="0" rtlCol="0" anchor="t"/>
          <a:lstStyle/>
          <a:p>
            <a:pPr algn="l" latinLnBrk="1">
              <a:lnSpc>
                <a:spcPts val="4800"/>
              </a:lnSpc>
            </a:pPr>
            <a:r>
              <a:rPr lang="en-US" altLang="zh-CN" sz="1800" b="1" i="0" dirty="0">
                <a:solidFill>
                  <a:srgbClr val="244061"/>
                </a:solidFill>
                <a:latin typeface="Times New Roman" pitchFamily="34" charset="0"/>
                <a:ea typeface="微软雅黑" pitchFamily="34" charset="-122"/>
                <a:cs typeface="Times New Roman" pitchFamily="34" charset="-120"/>
              </a:rPr>
              <a:t>例10</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[浙江大学自主招生]</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抛掷一枚质地均匀的硬币10次，</a:t>
            </a:r>
            <a:r>
              <a:rPr lang="en-US" altLang="zh-CN" sz="1800" b="0" i="0">
                <a:solidFill>
                  <a:srgbClr val="244061"/>
                </a:solidFill>
                <a:latin typeface="Times New Roman" pitchFamily="34" charset="0"/>
                <a:ea typeface="微软雅黑" pitchFamily="34" charset="-122"/>
                <a:cs typeface="Times New Roman" pitchFamily="34" charset="-120"/>
              </a:rPr>
              <a:t>正面朝上次数多的概率为</a:t>
            </a:r>
            <a:r>
              <a:rPr lang="en-US" altLang="zh-CN" sz="1800" i="0">
                <a:solidFill>
                  <a:srgbClr val="244061"/>
                </a:solidFill>
                <a:latin typeface="SimSun" pitchFamily="34" charset="0"/>
                <a:ea typeface="SimSun" pitchFamily="34" charset="-122"/>
                <a:cs typeface="SimSun" pitchFamily="34" charset="-120"/>
              </a:rPr>
              <a:t>_</a:t>
            </a:r>
            <a:r>
              <a:rPr lang="en-US" altLang="zh-CN" sz="270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sz="1800" i="0" dirty="0">
                <a:solidFill>
                  <a:srgbClr val="244061"/>
                </a:solidFill>
                <a:latin typeface="SimSun" pitchFamily="34" charset="0"/>
                <a:ea typeface="SimSun" pitchFamily="34" charset="-122"/>
                <a:cs typeface="SimSun" pitchFamily="34" charset="-120"/>
              </a:rPr>
              <a:t>___</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3" name="QB_5_AN.73_1#8765a9f25.blank?vaa=1&amp;vcp=1&amp;vop=1&amp;pid=d1125e6cf&amp;color=36,64,97&amp;vpa=9&amp;vtp=1&amp;bbb=1&amp;rh=30.68"/>
              <p:cNvSpPr/>
              <p:nvPr/>
            </p:nvSpPr>
            <p:spPr>
              <a:xfrm>
                <a:off x="9029446" y="2863868"/>
                <a:ext cx="407988" cy="389636"/>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193</m:t>
                        </m:r>
                      </m:num>
                      <m:den>
                        <m:r>
                          <a:rPr lang="en-US" altLang="zh-CN" b="0" i="0">
                            <a:solidFill>
                              <a:srgbClr val="6565FF"/>
                            </a:solidFill>
                            <a:latin typeface="Cambria Math" pitchFamily="34" charset="0"/>
                            <a:ea typeface="Cambria Math" pitchFamily="34" charset="-122"/>
                            <a:cs typeface="Cambria Math" pitchFamily="34" charset="-120"/>
                          </a:rPr>
                          <m:t>512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5_AN.73_1#8765a9f25.blank?vaa=1&amp;vcp=1&amp;vop=1&amp;pid=d1125e6cf&amp;color=36,64,97&amp;vpa=9&amp;vtp=1&amp;bbb=1&amp;rh=30.68"/>
              <p:cNvSpPr>
                <a:spLocks noRot="1" noChangeAspect="1" noMove="1" noResize="1" noEditPoints="1" noAdjustHandles="1" noChangeArrowheads="1" noChangeShapeType="1" noTextEdit="1"/>
              </p:cNvSpPr>
              <p:nvPr/>
            </p:nvSpPr>
            <p:spPr>
              <a:xfrm>
                <a:off x="9029446" y="2863868"/>
                <a:ext cx="407988" cy="389636"/>
              </a:xfrm>
              <a:prstGeom prst="rect">
                <a:avLst/>
              </a:prstGeom>
              <a:blipFill>
                <a:blip r:embed="rId3"/>
                <a:stretch>
                  <a:fillRect b="-140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5_AS.72_1#8765a9f25?vaa=1&amp;vcp=1&amp;vop=1&amp;pid=d1125e6cf&amp;color=36,64,97&amp;vtp=1&amp;bbb=1&amp;hb=1"/>
              <p:cNvSpPr/>
              <p:nvPr/>
            </p:nvSpPr>
            <p:spPr>
              <a:xfrm>
                <a:off x="539496" y="3320052"/>
                <a:ext cx="11109960"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抛掷10次硬币，正面朝上次数多的情况包括正面朝上6次，7次，8次，9次，10次</a:t>
                </a:r>
                <a:r>
                  <a:rPr lang="en-US" altLang="zh-CN" sz="1800" b="0" i="0">
                    <a:solidFill>
                      <a:srgbClr val="003760"/>
                    </a:solidFill>
                    <a:latin typeface="Times New Roman" pitchFamily="34" charset="0"/>
                    <a:ea typeface="微软雅黑" pitchFamily="34" charset="-122"/>
                    <a:cs typeface="Times New Roman" pitchFamily="34" charset="-120"/>
                  </a:rPr>
                  <a:t>，则所求概率为</a:t>
                </a:r>
              </a:p>
              <a:p>
                <a:pPr latinLnBrk="1">
                  <a:lnSpc>
                    <a:spcPts val="33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10</m:t>
                        </m:r>
                      </m:sub>
                      <m:sup>
                        <m:r>
                          <a:rPr lang="en-US" altLang="zh-CN" b="0" i="0">
                            <a:solidFill>
                              <a:srgbClr val="003760"/>
                            </a:solidFill>
                            <a:latin typeface="Cambria Math" pitchFamily="34" charset="0"/>
                            <a:ea typeface="Cambria Math" pitchFamily="34" charset="-122"/>
                            <a:cs typeface="Cambria Math" pitchFamily="34" charset="-120"/>
                          </a:rPr>
                          <m:t>6</m:t>
                        </m:r>
                      </m:sup>
                    </m:sSubSup>
                    <m:r>
                      <a:rPr lang="en-US" altLang="zh-CN" b="0" i="0" smtClean="0">
                        <a:solidFill>
                          <a:srgbClr val="003760"/>
                        </a:solidFill>
                        <a:latin typeface="Cambria Math" pitchFamily="34" charset="0"/>
                        <a:ea typeface="Cambria Math" pitchFamily="34" charset="-122"/>
                        <a:cs typeface="Cambria Math" pitchFamily="34" charset="-120"/>
                      </a:rPr>
                      <m:t>+</m:t>
                    </m:r>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10</m:t>
                        </m:r>
                      </m:sub>
                      <m:sup>
                        <m:r>
                          <a:rPr lang="en-US" altLang="zh-CN" b="0" i="0">
                            <a:solidFill>
                              <a:srgbClr val="003760"/>
                            </a:solidFill>
                            <a:latin typeface="Cambria Math" pitchFamily="34" charset="0"/>
                            <a:ea typeface="Cambria Math" pitchFamily="34" charset="-122"/>
                            <a:cs typeface="Cambria Math" pitchFamily="34" charset="-120"/>
                          </a:rPr>
                          <m:t>7</m:t>
                        </m:r>
                      </m:sup>
                    </m:sSubSup>
                    <m:r>
                      <a:rPr lang="en-US" altLang="zh-CN" b="0" i="0" smtClean="0">
                        <a:solidFill>
                          <a:srgbClr val="003760"/>
                        </a:solidFill>
                        <a:latin typeface="Cambria Math" pitchFamily="34" charset="0"/>
                        <a:ea typeface="Cambria Math" pitchFamily="34" charset="-122"/>
                        <a:cs typeface="Cambria Math" pitchFamily="34" charset="-120"/>
                      </a:rPr>
                      <m:t>+</m:t>
                    </m:r>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10</m:t>
                        </m:r>
                      </m:sub>
                      <m:sup>
                        <m:r>
                          <a:rPr lang="en-US" altLang="zh-CN" b="0" i="0">
                            <a:solidFill>
                              <a:srgbClr val="003760"/>
                            </a:solidFill>
                            <a:latin typeface="Cambria Math" pitchFamily="34" charset="0"/>
                            <a:ea typeface="Cambria Math" pitchFamily="34" charset="-122"/>
                            <a:cs typeface="Cambria Math" pitchFamily="34" charset="-120"/>
                          </a:rPr>
                          <m:t>8</m:t>
                        </m:r>
                      </m:sup>
                    </m:sSubSup>
                    <m:r>
                      <a:rPr lang="en-US" altLang="zh-CN" b="0" i="0" smtClean="0">
                        <a:solidFill>
                          <a:srgbClr val="003760"/>
                        </a:solidFill>
                        <a:latin typeface="Cambria Math" pitchFamily="34" charset="0"/>
                        <a:ea typeface="Cambria Math" pitchFamily="34" charset="-122"/>
                        <a:cs typeface="Cambria Math" pitchFamily="34" charset="-120"/>
                      </a:rPr>
                      <m:t>+</m:t>
                    </m:r>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10</m:t>
                        </m:r>
                      </m:sub>
                      <m:sup>
                        <m:r>
                          <a:rPr lang="en-US" altLang="zh-CN" b="0" i="0">
                            <a:solidFill>
                              <a:srgbClr val="003760"/>
                            </a:solidFill>
                            <a:latin typeface="Cambria Math" pitchFamily="34" charset="0"/>
                            <a:ea typeface="Cambria Math" pitchFamily="34" charset="-122"/>
                            <a:cs typeface="Cambria Math" pitchFamily="34" charset="-120"/>
                          </a:rPr>
                          <m:t>9</m:t>
                        </m:r>
                      </m:sup>
                    </m:sSubSup>
                    <m:r>
                      <a:rPr lang="en-US" altLang="zh-CN" b="0" i="0" smtClean="0">
                        <a:solidFill>
                          <a:srgbClr val="003760"/>
                        </a:solidFill>
                        <a:latin typeface="Cambria Math" pitchFamily="34" charset="0"/>
                        <a:ea typeface="Cambria Math" pitchFamily="34" charset="-122"/>
                        <a:cs typeface="Cambria Math" pitchFamily="34" charset="-120"/>
                      </a:rPr>
                      <m:t>+</m:t>
                    </m:r>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10</m:t>
                        </m:r>
                      </m:sub>
                      <m:sup>
                        <m:r>
                          <a:rPr lang="en-US" altLang="zh-CN" b="0" i="0">
                            <a:solidFill>
                              <a:srgbClr val="003760"/>
                            </a:solidFill>
                            <a:latin typeface="Cambria Math" pitchFamily="34" charset="0"/>
                            <a:ea typeface="Cambria Math" pitchFamily="34" charset="-122"/>
                            <a:cs typeface="Cambria Math" pitchFamily="34" charset="-120"/>
                          </a:rPr>
                          <m:t>10</m:t>
                        </m:r>
                      </m:sup>
                    </m:sSubSup>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10</m:t>
                        </m:r>
                      </m:sup>
                    </m:sSup>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193</m:t>
                        </m:r>
                      </m:num>
                      <m:den>
                        <m:r>
                          <a:rPr lang="en-US" altLang="zh-CN" b="0" i="0">
                            <a:solidFill>
                              <a:srgbClr val="003760"/>
                            </a:solidFill>
                            <a:latin typeface="Cambria Math" pitchFamily="34" charset="0"/>
                            <a:ea typeface="Cambria Math" pitchFamily="34" charset="-122"/>
                            <a:cs typeface="Cambria Math" pitchFamily="34" charset="-120"/>
                          </a:rPr>
                          <m:t>512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5_AS.72_1#8765a9f25?vaa=1&amp;vcp=1&amp;vop=1&amp;pid=d1125e6cf&amp;color=36,64,97&amp;vtp=1&amp;bbb=1&amp;hb=1"/>
              <p:cNvSpPr>
                <a:spLocks noRot="1" noChangeAspect="1" noMove="1" noResize="1" noEditPoints="1" noAdjustHandles="1" noChangeArrowheads="1" noChangeShapeType="1" noTextEdit="1"/>
              </p:cNvSpPr>
              <p:nvPr/>
            </p:nvSpPr>
            <p:spPr>
              <a:xfrm>
                <a:off x="539496" y="3320052"/>
                <a:ext cx="11109960" cy="838200"/>
              </a:xfrm>
              <a:prstGeom prst="rect">
                <a:avLst/>
              </a:prstGeom>
              <a:blipFill>
                <a:blip r:embed="rId4"/>
                <a:stretch>
                  <a:fillRect l="-1317" b="-94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b8c9d815a.fixed?vcp=1&amp;pid=b39573743&amp;color=36,64,97&amp;tib=255,255,255&amp;vtp=1" descr="preencoded.png"/>
          <p:cNvPicPr>
            <a:picLocks noChangeAspect="1"/>
          </p:cNvPicPr>
          <p:nvPr/>
        </p:nvPicPr>
        <p:blipFill>
          <a:blip r:embed="rId3"/>
          <a:stretch>
            <a:fillRect/>
          </a:stretch>
        </p:blipFill>
        <p:spPr>
          <a:xfrm>
            <a:off x="2624328" y="2697480"/>
            <a:ext cx="3090672" cy="1188720"/>
          </a:xfrm>
          <a:prstGeom prst="rect">
            <a:avLst/>
          </a:prstGeom>
        </p:spPr>
      </p:pic>
      <p:sp>
        <p:nvSpPr>
          <p:cNvPr id="3" name="C_2_BD#b8c9d815a.fixed?vcp=1&amp;pid=b39573743&amp;color=61,88,159&amp;vtp=1&amp;bbb=1"/>
          <p:cNvSpPr/>
          <p:nvPr/>
        </p:nvSpPr>
        <p:spPr>
          <a:xfrm>
            <a:off x="2679192"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第8章</a:t>
            </a:r>
            <a:endParaRPr lang="en-US" altLang="zh-CN" sz="5400" dirty="0"/>
          </a:p>
        </p:txBody>
      </p:sp>
      <p:sp>
        <p:nvSpPr>
          <p:cNvPr id="4" name="C_2_BD#b8c9d815a.fixed?vcp=1&amp;pid=b39573743&amp;color=61,88,159&amp;vtp=1&amp;bbb=1"/>
          <p:cNvSpPr/>
          <p:nvPr/>
        </p:nvSpPr>
        <p:spPr>
          <a:xfrm>
            <a:off x="6300216" y="2587752"/>
            <a:ext cx="5891784"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章末提升</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B_5_BD.75_1#77eb6662e?vaa=1&amp;vcp=1&amp;vop=1&amp;pid=d1125e6cf&amp;color=36,64,97&amp;vtp=1&amp;bt=1&amp;bbb=1&amp;hb=1"/>
          <p:cNvSpPr/>
          <p:nvPr/>
        </p:nvSpPr>
        <p:spPr>
          <a:xfrm>
            <a:off x="539496" y="1257000"/>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[清华大学自主招生]</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甲、乙、丙、丁4个人进行网球淘汰赛，规定首先甲、乙一组，丙、</a:t>
            </a:r>
            <a:r>
              <a:rPr lang="en-US" altLang="zh-CN" sz="1800" b="0" i="0">
                <a:solidFill>
                  <a:srgbClr val="244061"/>
                </a:solidFill>
                <a:latin typeface="Times New Roman" pitchFamily="34" charset="0"/>
                <a:ea typeface="微软雅黑" pitchFamily="34" charset="-122"/>
                <a:cs typeface="Times New Roman" pitchFamily="34" charset="-120"/>
              </a:rPr>
              <a:t>丁一组进行比赛，</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两组的胜者争夺冠军</a:t>
            </a:r>
            <a:r>
              <a:rPr lang="en-US" altLang="zh-CN" b="0" i="0" dirty="0">
                <a:solidFill>
                  <a:srgbClr val="244061"/>
                </a:solidFill>
                <a:latin typeface="Times New Roman" pitchFamily="34" charset="0"/>
                <a:ea typeface="微软雅黑" pitchFamily="34" charset="-122"/>
                <a:cs typeface="Times New Roman" pitchFamily="34" charset="-120"/>
              </a:rPr>
              <a:t>.4个人相互比赛的胜率如表所示：</a:t>
            </a:r>
            <a:endParaRPr lang="en-US" altLang="zh-CN" dirty="0"/>
          </a:p>
        </p:txBody>
      </p:sp>
      <p:graphicFrame>
        <p:nvGraphicFramePr>
          <p:cNvPr id="31" name="QB_5_BD.75_2#77eb6662e?colgroup=3,10,10,10,10&amp;vaa=1&amp;vcp=1&amp;vop=1&amp;pid=d1125e6cf&amp;color=36,64,97&amp;vtp=1&amp;bbb=1"/>
          <p:cNvGraphicFramePr>
            <a:graphicFrameLocks noGrp="1"/>
          </p:cNvGraphicFramePr>
          <p:nvPr>
            <p:extLst>
              <p:ext uri="{D42A27DB-BD31-4B8C-83A1-F6EECF244321}">
                <p14:modId xmlns:p14="http://schemas.microsoft.com/office/powerpoint/2010/main" val="1364315886"/>
              </p:ext>
            </p:extLst>
          </p:nvPr>
        </p:nvGraphicFramePr>
        <p:xfrm>
          <a:off x="539496" y="2162129"/>
          <a:ext cx="11082528" cy="1944690"/>
        </p:xfrm>
        <a:graphic>
          <a:graphicData uri="http://schemas.openxmlformats.org/drawingml/2006/table">
            <a:tbl>
              <a:tblPr/>
              <a:tblGrid>
                <a:gridCol w="877824">
                  <a:extLst>
                    <a:ext uri="{9D8B030D-6E8A-4147-A177-3AD203B41FA5}">
                      <a16:colId xmlns:a16="http://schemas.microsoft.com/office/drawing/2014/main" val="20000"/>
                    </a:ext>
                  </a:extLst>
                </a:gridCol>
                <a:gridCol w="2551176">
                  <a:extLst>
                    <a:ext uri="{9D8B030D-6E8A-4147-A177-3AD203B41FA5}">
                      <a16:colId xmlns:a16="http://schemas.microsoft.com/office/drawing/2014/main" val="20001"/>
                    </a:ext>
                  </a:extLst>
                </a:gridCol>
                <a:gridCol w="2551176">
                  <a:extLst>
                    <a:ext uri="{9D8B030D-6E8A-4147-A177-3AD203B41FA5}">
                      <a16:colId xmlns:a16="http://schemas.microsoft.com/office/drawing/2014/main" val="20002"/>
                    </a:ext>
                  </a:extLst>
                </a:gridCol>
                <a:gridCol w="2551176">
                  <a:extLst>
                    <a:ext uri="{9D8B030D-6E8A-4147-A177-3AD203B41FA5}">
                      <a16:colId xmlns:a16="http://schemas.microsoft.com/office/drawing/2014/main" val="20003"/>
                    </a:ext>
                  </a:extLst>
                </a:gridCol>
                <a:gridCol w="2551176">
                  <a:extLst>
                    <a:ext uri="{9D8B030D-6E8A-4147-A177-3AD203B41FA5}">
                      <a16:colId xmlns:a16="http://schemas.microsoft.com/office/drawing/2014/main" val="20004"/>
                    </a:ext>
                  </a:extLst>
                </a:gridCol>
              </a:tblGrid>
              <a:tr h="38538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AlternateContent xmlns:mc="http://schemas.openxmlformats.org/markup-compatibility/2006" xmlns:a14="http://schemas.microsoft.com/office/drawing/2010/main">
        <mc:Choice Requires="a14">
          <p:sp>
            <p:nvSpPr>
              <p:cNvPr id="4" name="QB_5_BD.75_3#77eb6662e?vaa=1&amp;vcp=1&amp;vop=1&amp;pid=d1125e6cf&amp;color=36,64,97&amp;vtp=1&amp;bbb=1&amp;hb=1"/>
              <p:cNvSpPr/>
              <p:nvPr/>
            </p:nvSpPr>
            <p:spPr>
              <a:xfrm>
                <a:off x="539496" y="4244929"/>
                <a:ext cx="11109960" cy="77025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表中的每个数字表示其所在行的选手击败其所在列的选手的概率，例如甲击败乙的概率是</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，乙击败丁的</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概率是</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0.4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，那么甲得冠军的概率是</a:t>
                </a:r>
                <a:r>
                  <a:rPr lang="en-US" altLang="zh-CN" i="0">
                    <a:solidFill>
                      <a:srgbClr val="244061"/>
                    </a:solidFill>
                    <a:latin typeface="SimSun" pitchFamily="34" charset="0"/>
                    <a:ea typeface="SimSun" pitchFamily="34" charset="-122"/>
                    <a:cs typeface="SimSun" pitchFamily="34" charset="-120"/>
                  </a:rPr>
                  <a:t>______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B_5_BD.75_3#77eb6662e?vaa=1&amp;vcp=1&amp;vop=1&amp;pid=d1125e6cf&amp;color=36,64,97&amp;vtp=1&amp;bbb=1&amp;hb=1"/>
              <p:cNvSpPr>
                <a:spLocks noRot="1" noChangeAspect="1" noMove="1" noResize="1" noEditPoints="1" noAdjustHandles="1" noChangeArrowheads="1" noChangeShapeType="1" noTextEdit="1"/>
              </p:cNvSpPr>
              <p:nvPr/>
            </p:nvSpPr>
            <p:spPr>
              <a:xfrm>
                <a:off x="539496" y="4244929"/>
                <a:ext cx="11109960" cy="770255"/>
              </a:xfrm>
              <a:prstGeom prst="rect">
                <a:avLst/>
              </a:prstGeom>
              <a:blipFill>
                <a:blip r:embed="rId3"/>
                <a:stretch>
                  <a:fillRect l="-1317" r="-878" b="-18110"/>
                </a:stretch>
              </a:blipFill>
              <a:ln/>
            </p:spPr>
            <p:txBody>
              <a:bodyPr/>
              <a:lstStyle/>
              <a:p>
                <a:r>
                  <a:rPr lang="zh-CN" altLang="en-US">
                    <a:noFill/>
                  </a:rPr>
                  <a:t> </a:t>
                </a:r>
              </a:p>
            </p:txBody>
          </p:sp>
        </mc:Fallback>
      </mc:AlternateContent>
      <p:sp>
        <p:nvSpPr>
          <p:cNvPr id="5" name="QB_5_AN.77_1#77eb6662e.blank?vaa=1&amp;vcp=1&amp;vop=1&amp;pid=d1125e6cf&amp;color=36,64,97&amp;vpa=10&amp;vtp=1&amp;bbb=1"/>
          <p:cNvSpPr/>
          <p:nvPr/>
        </p:nvSpPr>
        <p:spPr>
          <a:xfrm>
            <a:off x="4021677" y="4612594"/>
            <a:ext cx="681038" cy="354140"/>
          </a:xfrm>
          <a:prstGeom prst="rect">
            <a:avLst/>
          </a:prstGeom>
          <a:noFill/>
          <a:ln/>
        </p:spPr>
        <p:txBody>
          <a:bodyPr wrap="none" lIns="0" tIns="0" rIns="0" bIns="0" rtlCol="0" anchor="t"/>
          <a:lstStyle/>
          <a:p>
            <a:pPr algn="ctr" latinLnBrk="1">
              <a:lnSpc>
                <a:spcPts val="3100"/>
              </a:lnSpc>
            </a:pPr>
            <a:r>
              <a:rPr lang="en-US" altLang="zh-CN" b="0" i="0" dirty="0">
                <a:solidFill>
                  <a:srgbClr val="6565FF"/>
                </a:solidFill>
                <a:latin typeface="Times New Roman" pitchFamily="34" charset="0"/>
                <a:ea typeface="微软雅黑" pitchFamily="34" charset="-122"/>
                <a:cs typeface="Times New Roman" pitchFamily="34" charset="-120"/>
              </a:rPr>
              <a:t>0.165</a:t>
            </a:r>
            <a:endParaRPr lang="en-US" altLang="zh-CN" dirty="0"/>
          </a:p>
        </p:txBody>
      </p:sp>
      <mc:AlternateContent xmlns:mc="http://schemas.openxmlformats.org/markup-compatibility/2006" xmlns:a14="http://schemas.microsoft.com/office/drawing/2010/main">
        <mc:Choice Requires="a14">
          <p:sp>
            <p:nvSpPr>
              <p:cNvPr id="6" name="QB_5_AS.76_1#77eb6662e?vaa=1&amp;vcp=1&amp;vop=1&amp;pid=d1125e6cf&amp;color=36,64,97&amp;vtp=1&amp;bbb=1&amp;hb=1"/>
              <p:cNvSpPr/>
              <p:nvPr/>
            </p:nvSpPr>
            <p:spPr>
              <a:xfrm>
                <a:off x="539496" y="5026614"/>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甲得冠军，则需甲先击败乙，再击败丙、丁中的胜者，</a:t>
                </a:r>
                <a:r>
                  <a:rPr lang="en-US" altLang="zh-CN" sz="1800" b="0" i="0">
                    <a:solidFill>
                      <a:srgbClr val="003760"/>
                    </a:solidFill>
                    <a:latin typeface="Times New Roman" pitchFamily="34" charset="0"/>
                    <a:ea typeface="微软雅黑" pitchFamily="34" charset="-122"/>
                    <a:cs typeface="Times New Roman" pitchFamily="34" charset="-120"/>
                  </a:rPr>
                  <a:t>由相互独立事件和互斥事件概率的乘法公式得，</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所求概率为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0.3×(0.5×0.3+0.5×0.8)=0.165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B_5_AS.76_1#77eb6662e?vaa=1&amp;vcp=1&amp;vop=1&amp;pid=d1125e6cf&amp;color=36,64,97&amp;vtp=1&amp;bbb=1&amp;hb=1"/>
              <p:cNvSpPr>
                <a:spLocks noRot="1" noChangeAspect="1" noMove="1" noResize="1" noEditPoints="1" noAdjustHandles="1" noChangeArrowheads="1" noChangeShapeType="1" noTextEdit="1"/>
              </p:cNvSpPr>
              <p:nvPr/>
            </p:nvSpPr>
            <p:spPr>
              <a:xfrm>
                <a:off x="539496" y="5026614"/>
                <a:ext cx="11109960" cy="773240"/>
              </a:xfrm>
              <a:prstGeom prst="rect">
                <a:avLst/>
              </a:prstGeom>
              <a:blipFill>
                <a:blip r:embed="rId4"/>
                <a:stretch>
                  <a:fillRect l="-1317" r="-2305"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79_1#73014b74e?vaa=1&amp;vcp=1&amp;vop=1&amp;pid=d1125e6cf&amp;color=36,64,97&amp;vtp=1&amp;bt=1&amp;bbb=1"/>
              <p:cNvSpPr/>
              <p:nvPr/>
            </p:nvSpPr>
            <p:spPr>
              <a:xfrm>
                <a:off x="539496" y="976299"/>
                <a:ext cx="11109960" cy="361696"/>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例12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[南京大学强基计划]</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∈{1,3,7,9}</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∈{2,4,6,8}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为</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𝑎</m:t>
                        </m:r>
                      </m:e>
                      <m:sup>
                        <m:r>
                          <a:rPr lang="en-US" altLang="zh-CN" sz="1800" b="0" i="0">
                            <a:solidFill>
                              <a:srgbClr val="244061"/>
                            </a:solidFill>
                            <a:latin typeface="Cambria Math" pitchFamily="34" charset="0"/>
                            <a:ea typeface="Cambria Math" pitchFamily="34" charset="-122"/>
                            <a:cs typeface="Cambria Math" pitchFamily="34" charset="-120"/>
                          </a:rPr>
                          <m:t>𝑏</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的个位数，则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B_5_BD.79_1#73014b74e?vaa=1&amp;vcp=1&amp;vop=1&amp;pid=d1125e6cf&amp;color=36,64,97&amp;vtp=1&amp;bt=1&amp;bbb=1"/>
              <p:cNvSpPr>
                <a:spLocks noRot="1" noChangeAspect="1" noMove="1" noResize="1" noEditPoints="1" noAdjustHandles="1" noChangeArrowheads="1" noChangeShapeType="1" noTextEdit="1"/>
              </p:cNvSpPr>
              <p:nvPr/>
            </p:nvSpPr>
            <p:spPr>
              <a:xfrm>
                <a:off x="539496" y="976299"/>
                <a:ext cx="11109960" cy="361696"/>
              </a:xfrm>
              <a:prstGeom prst="rect">
                <a:avLst/>
              </a:prstGeom>
              <a:blipFill>
                <a:blip r:embed="rId3"/>
                <a:stretch>
                  <a:fillRect l="-1317" t="-3390"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5_AS.80_1#73014b74e?vaa=1&amp;vcp=1&amp;vop=1&amp;pid=d1125e6cf&amp;color=36,64,97&amp;vtp=1&amp;bbb=1"/>
              <p:cNvSpPr/>
              <p:nvPr/>
            </p:nvSpPr>
            <p:spPr>
              <a:xfrm>
                <a:off x="539496" y="1341359"/>
                <a:ext cx="11109960" cy="46101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，个位数为1，有4个；</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，个位数为9；</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=27×27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，个位数为9；</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=81×81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=49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，个位数为9；</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=49×49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=49×49×49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，个位数为9；</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=49×49×49×49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=9</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=9</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=81×81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algn="l" latinLnBrk="1">
                  <a:lnSpc>
                    <a:spcPct val="150000"/>
                  </a:lnSpc>
                </a:pPr>
                <a:endParaRPr lang="en-US" altLang="zh-CN" sz="1800" dirty="0"/>
              </a:p>
            </p:txBody>
          </p:sp>
        </mc:Choice>
        <mc:Fallback xmlns="">
          <p:sp>
            <p:nvSpPr>
              <p:cNvPr id="4" name="QB_5_AS.80_1#73014b74e?vaa=1&amp;vcp=1&amp;vop=1&amp;pid=d1125e6cf&amp;color=36,64,97&amp;vtp=1&amp;bbb=1"/>
              <p:cNvSpPr>
                <a:spLocks noRot="1" noChangeAspect="1" noMove="1" noResize="1" noEditPoints="1" noAdjustHandles="1" noChangeArrowheads="1" noChangeShapeType="1" noTextEdit="1"/>
              </p:cNvSpPr>
              <p:nvPr/>
            </p:nvSpPr>
            <p:spPr>
              <a:xfrm>
                <a:off x="539496" y="1341359"/>
                <a:ext cx="11109960" cy="4610100"/>
              </a:xfrm>
              <a:prstGeom prst="rect">
                <a:avLst/>
              </a:prstGeom>
              <a:blipFill>
                <a:blip r:embed="rId4"/>
                <a:stretch>
                  <a:fillRect l="-1317" b="-21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Effect transition="in" filter="fade">
                                      <p:cBhvr>
                                        <p:cTn id="52" dur="500"/>
                                        <p:tgtEl>
                                          <p:spTgt spid="4">
                                            <p:txEl>
                                              <p:pRg st="8" end="8"/>
                                            </p:txEl>
                                          </p:spTgt>
                                        </p:tgtEl>
                                      </p:cBhvr>
                                    </p:animEffect>
                                    <p:anim calcmode="lin" valueType="num">
                                      <p:cBhvr>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txEl>
                                              <p:pRg st="9" end="9"/>
                                            </p:txEl>
                                          </p:spTgt>
                                        </p:tgtEl>
                                        <p:attrNameLst>
                                          <p:attrName>style.visibility</p:attrName>
                                        </p:attrNameLst>
                                      </p:cBhvr>
                                      <p:to>
                                        <p:strVal val="visible"/>
                                      </p:to>
                                    </p:set>
                                    <p:animEffect transition="in" filter="fade">
                                      <p:cBhvr>
                                        <p:cTn id="57" dur="500"/>
                                        <p:tgtEl>
                                          <p:spTgt spid="4">
                                            <p:txEl>
                                              <p:pRg st="9" end="9"/>
                                            </p:txEl>
                                          </p:spTgt>
                                        </p:tgtEl>
                                      </p:cBhvr>
                                    </p:animEffect>
                                    <p:anim calcmode="lin" valueType="num">
                                      <p:cBhvr>
                                        <p:cTn id="58"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4">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
                                            <p:txEl>
                                              <p:pRg st="10" end="10"/>
                                            </p:txEl>
                                          </p:spTgt>
                                        </p:tgtEl>
                                        <p:attrNameLst>
                                          <p:attrName>style.visibility</p:attrName>
                                        </p:attrNameLst>
                                      </p:cBhvr>
                                      <p:to>
                                        <p:strVal val="visible"/>
                                      </p:to>
                                    </p:set>
                                    <p:animEffect transition="in" filter="fade">
                                      <p:cBhvr>
                                        <p:cTn id="62" dur="500"/>
                                        <p:tgtEl>
                                          <p:spTgt spid="4">
                                            <p:txEl>
                                              <p:pRg st="10" end="10"/>
                                            </p:txEl>
                                          </p:spTgt>
                                        </p:tgtEl>
                                      </p:cBhvr>
                                    </p:animEffect>
                                    <p:anim calcmode="lin" valueType="num">
                                      <p:cBhvr>
                                        <p:cTn id="63"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AS.80_1#73014b74e?vaa=1&amp;vcp=1&amp;vop=1&amp;pid=d1125e6cf&amp;color=36,64,97&amp;vtp=1&amp;bbb=1">
                <a:extLst>
                  <a:ext uri="{FF2B5EF4-FFF2-40B4-BE49-F238E27FC236}">
                    <a16:creationId xmlns:a16="http://schemas.microsoft.com/office/drawing/2014/main" id="{15A040F4-2D05-23AA-45CD-C7339135B778}"/>
                  </a:ext>
                </a:extLst>
              </p:cNvPr>
              <p:cNvSpPr/>
              <p:nvPr/>
            </p:nvSpPr>
            <p:spPr>
              <a:xfrm>
                <a:off x="539496" y="2536335"/>
                <a:ext cx="11109960" cy="1689100"/>
              </a:xfrm>
              <a:prstGeom prst="rect">
                <a:avLst/>
              </a:prstGeom>
              <a:noFill/>
              <a:ln/>
            </p:spPr>
            <p:txBody>
              <a:bodyPr wrap="none" lIns="0" tIns="0" rIns="0" bIns="0" rtlCol="0" anchor="t"/>
              <a:lstStyle/>
              <a:p>
                <a:pPr algn="l"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=9</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=81×81×81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=9</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=81×81×81×81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综</a:t>
                </a:r>
                <a:r>
                  <a:rPr lang="en-US" altLang="zh-CN" sz="1800" b="0" i="0">
                    <a:solidFill>
                      <a:srgbClr val="003760"/>
                    </a:solidFill>
                    <a:latin typeface="Times New Roman" pitchFamily="34" charset="0"/>
                    <a:ea typeface="微软雅黑" pitchFamily="34" charset="-122"/>
                    <a:cs typeface="Times New Roman" pitchFamily="34" charset="-120"/>
                  </a:rPr>
                  <a:t>上所述</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𝑋</m:t>
                    </m:r>
                  </m:oMath>
                </a14:m>
                <a:r>
                  <a:rPr lang="en-US" altLang="zh-CN" sz="1800" b="0" i="0" dirty="0">
                    <a:solidFill>
                      <a:srgbClr val="003760"/>
                    </a:solidFill>
                    <a:latin typeface="Times New Roman" pitchFamily="34" charset="0"/>
                    <a:ea typeface="微软雅黑" pitchFamily="34" charset="-122"/>
                    <a:cs typeface="Times New Roman" pitchFamily="34" charset="-120"/>
                  </a:rPr>
                  <a:t>可取1,9，且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𝑋</m:t>
                    </m:r>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𝑋</m:t>
                    </m:r>
                    <m:r>
                      <a:rPr lang="en-US" altLang="zh-CN" sz="1800" b="0" i="0">
                        <a:solidFill>
                          <a:srgbClr val="003760"/>
                        </a:solidFill>
                        <a:latin typeface="Cambria Math" pitchFamily="34" charset="0"/>
                        <a:ea typeface="Cambria Math" pitchFamily="34" charset="-122"/>
                        <a:cs typeface="Cambria Math" pitchFamily="34" charset="-120"/>
                      </a:rPr>
                      <m:t>=9)=</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𝐸</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𝑋</m:t>
                    </m:r>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+9×</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B_5_AS.80_1#73014b74e?vaa=1&amp;vcp=1&amp;vop=1&amp;pid=d1125e6cf&amp;color=36,64,97&amp;vtp=1&amp;bbb=1">
                <a:extLst>
                  <a:ext uri="{FF2B5EF4-FFF2-40B4-BE49-F238E27FC236}">
                    <a16:creationId xmlns:a16="http://schemas.microsoft.com/office/drawing/2014/main" id="{15A040F4-2D05-23AA-45CD-C7339135B778}"/>
                  </a:ext>
                </a:extLst>
              </p:cNvPr>
              <p:cNvSpPr>
                <a:spLocks noRot="1" noChangeAspect="1" noMove="1" noResize="1" noEditPoints="1" noAdjustHandles="1" noChangeArrowheads="1" noChangeShapeType="1" noTextEdit="1"/>
              </p:cNvSpPr>
              <p:nvPr/>
            </p:nvSpPr>
            <p:spPr>
              <a:xfrm>
                <a:off x="539496" y="2536335"/>
                <a:ext cx="11109960" cy="1689100"/>
              </a:xfrm>
              <a:prstGeom prst="rect">
                <a:avLst/>
              </a:prstGeom>
              <a:blipFill>
                <a:blip r:embed="rId2"/>
                <a:stretch>
                  <a:fillRect l="-1317" b="-5054"/>
                </a:stretch>
              </a:blipFill>
              <a:ln/>
            </p:spPr>
            <p:txBody>
              <a:bodyPr/>
              <a:lstStyle/>
              <a:p>
                <a:r>
                  <a:rPr lang="zh-CN" altLang="en-US">
                    <a:noFill/>
                  </a:rPr>
                  <a:t> </a:t>
                </a:r>
              </a:p>
            </p:txBody>
          </p:sp>
        </mc:Fallback>
      </mc:AlternateContent>
      <p:sp>
        <p:nvSpPr>
          <p:cNvPr id="3" name="QB_5_AN.82_1#73014b74e?vaa=1&amp;vcp=1&amp;vop=1&amp;pid=d1125e6cf&amp;color=36,64,97&amp;vtp=1&amp;bt=1&amp;bbb=1"/>
          <p:cNvSpPr/>
          <p:nvPr/>
        </p:nvSpPr>
        <p:spPr>
          <a:xfrm>
            <a:off x="431431" y="4317538"/>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800" dirty="0"/>
          </a:p>
        </p:txBody>
      </p:sp>
    </p:spTree>
    <p:extLst>
      <p:ext uri="{BB962C8B-B14F-4D97-AF65-F5344CB8AC3E}">
        <p14:creationId xmlns:p14="http://schemas.microsoft.com/office/powerpoint/2010/main" val="18826715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bg/>
                                          </p:spTgt>
                                        </p:tgtEl>
                                        <p:attrNameLst>
                                          <p:attrName>style.visibility</p:attrName>
                                        </p:attrNameLst>
                                      </p:cBhvr>
                                      <p:to>
                                        <p:strVal val="visible"/>
                                      </p:to>
                                    </p:set>
                                    <p:animEffect transition="in" filter="fade">
                                      <p:cBhvr>
                                        <p:cTn id="32" dur="500"/>
                                        <p:tgtEl>
                                          <p:spTgt spid="3">
                                            <p:bg/>
                                          </p:spTgt>
                                        </p:tgtEl>
                                      </p:cBhvr>
                                    </p:animEffect>
                                    <p:anim calcmode="lin" valueType="num">
                                      <p:cBhvr>
                                        <p:cTn id="33" dur="500" fill="hold"/>
                                        <p:tgtEl>
                                          <p:spTgt spid="3">
                                            <p:bg/>
                                          </p:spTgt>
                                        </p:tgtEl>
                                        <p:attrNameLst>
                                          <p:attrName>ppt_x</p:attrName>
                                        </p:attrNameLst>
                                      </p:cBhvr>
                                      <p:tavLst>
                                        <p:tav tm="0">
                                          <p:val>
                                            <p:strVal val="#ppt_x"/>
                                          </p:val>
                                        </p:tav>
                                        <p:tav tm="100000">
                                          <p:val>
                                            <p:strVal val="#ppt_x"/>
                                          </p:val>
                                        </p:tav>
                                      </p:tavLst>
                                    </p:anim>
                                    <p:anim calcmode="lin" valueType="num">
                                      <p:cBhvr>
                                        <p:cTn id="34" dur="500" fill="hold"/>
                                        <p:tgtEl>
                                          <p:spTgt spid="3">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Effect transition="in" filter="fade">
                                      <p:cBhvr>
                                        <p:cTn id="37" dur="500"/>
                                        <p:tgtEl>
                                          <p:spTgt spid="3">
                                            <p:txEl>
                                              <p:pRg st="0" end="0"/>
                                            </p:txEl>
                                          </p:spTgt>
                                        </p:tgtEl>
                                      </p:cBhvr>
                                    </p:animEffect>
                                    <p:anim calcmode="lin" valueType="num">
                                      <p:cBhvr>
                                        <p:cTn id="3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66936280e?vcp=1&amp;pid=b8c9d815a&amp;color=36,64,97&amp;tib=255,255,255&amp;vtp=1&amp;bt=1" descr="preencoded.png"/>
          <p:cNvPicPr>
            <a:picLocks noChangeAspect="1"/>
          </p:cNvPicPr>
          <p:nvPr/>
        </p:nvPicPr>
        <p:blipFill>
          <a:blip r:embed="rId3"/>
          <a:stretch>
            <a:fillRect/>
          </a:stretch>
        </p:blipFill>
        <p:spPr>
          <a:xfrm>
            <a:off x="557784" y="828000"/>
            <a:ext cx="493776" cy="530352"/>
          </a:xfrm>
          <a:prstGeom prst="rect">
            <a:avLst/>
          </a:prstGeom>
        </p:spPr>
      </p:pic>
      <p:sp>
        <p:nvSpPr>
          <p:cNvPr id="3" name="C_3_BD#66936280e?vcp=1&amp;pid=b8c9d815a&amp;color=61,88,159&amp;vtp=1&amp;bbb=1"/>
          <p:cNvSpPr/>
          <p:nvPr/>
        </p:nvSpPr>
        <p:spPr>
          <a:xfrm>
            <a:off x="1188720" y="828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模块融合</a:t>
            </a:r>
            <a:endParaRPr lang="en-US" altLang="zh-CN" sz="2400" dirty="0"/>
          </a:p>
        </p:txBody>
      </p:sp>
      <p:sp>
        <p:nvSpPr>
          <p:cNvPr id="4" name="QO_4_BD.1_1#b5b6d7b44?vcp=1&amp;vop=1&amp;pid=66936280e&amp;color=36,64,97&amp;vtp=1&amp;bbb=1"/>
          <p:cNvSpPr/>
          <p:nvPr/>
        </p:nvSpPr>
        <p:spPr>
          <a:xfrm>
            <a:off x="539496" y="1354796"/>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由0,1,2,3这四个数组成无重复数字的四位数.</a:t>
            </a:r>
            <a:endParaRPr lang="en-US" altLang="zh-CN" sz="1800" dirty="0"/>
          </a:p>
        </p:txBody>
      </p:sp>
      <p:sp>
        <p:nvSpPr>
          <p:cNvPr id="5" name="QO_5_BD.2_1#f48c1784b?vcp=1&amp;vop=1&amp;pid=b5b6d7b44&amp;color=36,64,97&amp;vtp=1&amp;bbb=1"/>
          <p:cNvSpPr/>
          <p:nvPr/>
        </p:nvSpPr>
        <p:spPr>
          <a:xfrm>
            <a:off x="539496" y="1722271"/>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求有两个奇数相邻的四位数的个数（结果用数字表示）；</a:t>
            </a:r>
            <a:endParaRPr lang="en-US" altLang="zh-CN" sz="1800" dirty="0"/>
          </a:p>
        </p:txBody>
      </p:sp>
      <mc:AlternateContent xmlns:mc="http://schemas.openxmlformats.org/markup-compatibility/2006" xmlns:a14="http://schemas.microsoft.com/office/drawing/2010/main">
        <mc:Choice Requires="a14">
          <p:sp>
            <p:nvSpPr>
              <p:cNvPr id="6" name="QO_5_AN.3_1#f48c1784b?vcp=1&amp;vop=1&amp;pid=b5b6d7b44&amp;color=36,64,97&amp;vtp=1&amp;bbb=1"/>
              <p:cNvSpPr/>
              <p:nvPr/>
            </p:nvSpPr>
            <p:spPr>
              <a:xfrm>
                <a:off x="539496" y="2140481"/>
                <a:ext cx="11109960" cy="203073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【解】两个奇数相邻的无重复数字的四位数有如下三种情况：</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①</a:t>
                </a:r>
                <a:r>
                  <a:rPr lang="en-US" altLang="zh-CN" sz="1800" b="0" i="0" dirty="0">
                    <a:solidFill>
                      <a:srgbClr val="6565FF"/>
                    </a:solidFill>
                    <a:latin typeface="Times New Roman" pitchFamily="34" charset="0"/>
                    <a:ea typeface="微软雅黑" pitchFamily="34" charset="-122"/>
                    <a:cs typeface="Times New Roman" pitchFamily="34" charset="-120"/>
                  </a:rPr>
                  <a:t>0在个位上时有</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（个）四位数，</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②</a:t>
                </a:r>
                <a:r>
                  <a:rPr lang="en-US" altLang="zh-CN" sz="1800" b="0" i="0" dirty="0">
                    <a:solidFill>
                      <a:srgbClr val="6565FF"/>
                    </a:solidFill>
                    <a:latin typeface="Times New Roman" pitchFamily="34" charset="0"/>
                    <a:ea typeface="微软雅黑" pitchFamily="34" charset="-122"/>
                    <a:cs typeface="Times New Roman" pitchFamily="34" charset="-120"/>
                  </a:rPr>
                  <a:t>0在十位上时有</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（个）四位数，</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③</a:t>
                </a:r>
                <a:r>
                  <a:rPr lang="en-US" altLang="zh-CN" sz="1800" b="0" i="0" dirty="0">
                    <a:solidFill>
                      <a:srgbClr val="6565FF"/>
                    </a:solidFill>
                    <a:latin typeface="Times New Roman" pitchFamily="34" charset="0"/>
                    <a:ea typeface="微软雅黑" pitchFamily="34" charset="-122"/>
                    <a:cs typeface="Times New Roman" pitchFamily="34" charset="-120"/>
                  </a:rPr>
                  <a:t>0在百位上时有</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（个）四位数，</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以满足条件的四位数的个数为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4+2+2=8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5_AN.3_1#f48c1784b?vcp=1&amp;vop=1&amp;pid=b5b6d7b44&amp;color=36,64,97&amp;vtp=1&amp;bbb=1"/>
              <p:cNvSpPr>
                <a:spLocks noRot="1" noChangeAspect="1" noMove="1" noResize="1" noEditPoints="1" noAdjustHandles="1" noChangeArrowheads="1" noChangeShapeType="1" noTextEdit="1"/>
              </p:cNvSpPr>
              <p:nvPr/>
            </p:nvSpPr>
            <p:spPr>
              <a:xfrm>
                <a:off x="539496" y="2140481"/>
                <a:ext cx="11109960" cy="2030730"/>
              </a:xfrm>
              <a:prstGeom prst="rect">
                <a:avLst/>
              </a:prstGeom>
              <a:blipFill>
                <a:blip r:embed="rId4"/>
                <a:stretch>
                  <a:fillRect l="-1317" b="-69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4_1#ea030a63c?vcp=1&amp;vop=1&amp;pid=b5b6d7b44&amp;color=36,64,97&amp;vtp=1&amp;bt=1&amp;bbb=1"/>
              <p:cNvSpPr/>
              <p:nvPr/>
            </p:nvSpPr>
            <p:spPr>
              <a:xfrm>
                <a:off x="539496" y="134701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记夹在两个奇数之间的偶数个数为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的分布列与期望.</a:t>
                </a:r>
                <a:endParaRPr lang="en-US" altLang="zh-CN" sz="1800" dirty="0"/>
              </a:p>
            </p:txBody>
          </p:sp>
        </mc:Choice>
        <mc:Fallback xmlns="">
          <p:sp>
            <p:nvSpPr>
              <p:cNvPr id="2" name="QO_5_BD.4_1#ea030a63c?vcp=1&amp;vop=1&amp;pid=b5b6d7b44&amp;color=36,64,97&amp;vtp=1&amp;bt=1&amp;bbb=1"/>
              <p:cNvSpPr>
                <a:spLocks noRot="1" noChangeAspect="1" noMove="1" noResize="1" noEditPoints="1" noAdjustHandles="1" noChangeArrowheads="1" noChangeShapeType="1" noTextEdit="1"/>
              </p:cNvSpPr>
              <p:nvPr/>
            </p:nvSpPr>
            <p:spPr>
              <a:xfrm>
                <a:off x="539496" y="1347012"/>
                <a:ext cx="11109960" cy="363665"/>
              </a:xfrm>
              <a:prstGeom prst="rect">
                <a:avLst/>
              </a:prstGeom>
              <a:blipFill>
                <a:blip r:embed="rId3"/>
                <a:stretch>
                  <a:fillRect l="-1317" b="-3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5_AN.5_1#ea030a63c?vcp=1&amp;vop=1&amp;pid=b5b6d7b44&amp;color=36,64,97&amp;vtp=1&amp;bbb=1"/>
              <p:cNvSpPr/>
              <p:nvPr/>
            </p:nvSpPr>
            <p:spPr>
              <a:xfrm>
                <a:off x="539496" y="1720646"/>
                <a:ext cx="11109960" cy="222123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【解】由题意知夹在两个奇数之间的偶数个数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的可能取值分别为0，1，2，</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m:t>
                        </m:r>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3</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m:t>
                        </m:r>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3</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3</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的分布列为</a:t>
                </a:r>
                <a:endParaRPr lang="en-US" altLang="zh-CN" sz="1800" dirty="0"/>
              </a:p>
            </p:txBody>
          </p:sp>
        </mc:Choice>
        <mc:Fallback xmlns="">
          <p:sp>
            <p:nvSpPr>
              <p:cNvPr id="3" name="QO_5_AN.5_1#ea030a63c?vcp=1&amp;vop=1&amp;pid=b5b6d7b44&amp;color=36,64,97&amp;vtp=1&amp;bbb=1"/>
              <p:cNvSpPr>
                <a:spLocks noRot="1" noChangeAspect="1" noMove="1" noResize="1" noEditPoints="1" noAdjustHandles="1" noChangeArrowheads="1" noChangeShapeType="1" noTextEdit="1"/>
              </p:cNvSpPr>
              <p:nvPr/>
            </p:nvSpPr>
            <p:spPr>
              <a:xfrm>
                <a:off x="539496" y="1720646"/>
                <a:ext cx="11109960" cy="2221230"/>
              </a:xfrm>
              <a:prstGeom prst="rect">
                <a:avLst/>
              </a:prstGeom>
              <a:blipFill>
                <a:blip r:embed="rId4"/>
                <a:stretch>
                  <a:fillRect l="-1317" b="-630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6" name="QO_5_AN.5_2#ea030a63c?colgroup=6,13,13,13&amp;vcp=1&amp;vop=1&amp;pid=b5b6d7b44&amp;color=36,64,97&amp;vtp=1&amp;bbb=1"/>
              <p:cNvGraphicFramePr>
                <a:graphicFrameLocks noGrp="1"/>
              </p:cNvGraphicFramePr>
              <p:nvPr>
                <p:extLst>
                  <p:ext uri="{D42A27DB-BD31-4B8C-83A1-F6EECF244321}">
                    <p14:modId xmlns:p14="http://schemas.microsoft.com/office/powerpoint/2010/main" val="288066066"/>
                  </p:ext>
                </p:extLst>
              </p:nvPr>
            </p:nvGraphicFramePr>
            <p:xfrm>
              <a:off x="539496" y="4070146"/>
              <a:ext cx="11073384" cy="930339"/>
            </p:xfrm>
            <a:graphic>
              <a:graphicData uri="http://schemas.openxmlformats.org/drawingml/2006/table">
                <a:tbl>
                  <a:tblPr/>
                  <a:tblGrid>
                    <a:gridCol w="1527048">
                      <a:extLst>
                        <a:ext uri="{9D8B030D-6E8A-4147-A177-3AD203B41FA5}">
                          <a16:colId xmlns:a16="http://schemas.microsoft.com/office/drawing/2014/main" val="20000"/>
                        </a:ext>
                      </a:extLst>
                    </a:gridCol>
                    <a:gridCol w="3182112">
                      <a:extLst>
                        <a:ext uri="{9D8B030D-6E8A-4147-A177-3AD203B41FA5}">
                          <a16:colId xmlns:a16="http://schemas.microsoft.com/office/drawing/2014/main" val="20001"/>
                        </a:ext>
                      </a:extLst>
                    </a:gridCol>
                    <a:gridCol w="3182112">
                      <a:extLst>
                        <a:ext uri="{9D8B030D-6E8A-4147-A177-3AD203B41FA5}">
                          <a16:colId xmlns:a16="http://schemas.microsoft.com/office/drawing/2014/main" val="20002"/>
                        </a:ext>
                      </a:extLst>
                    </a:gridCol>
                    <a:gridCol w="3182112">
                      <a:extLst>
                        <a:ext uri="{9D8B030D-6E8A-4147-A177-3AD203B41FA5}">
                          <a16:colId xmlns:a16="http://schemas.microsoft.com/office/drawing/2014/main" val="20003"/>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512">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4</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6" name="QO_5_AN.5_2#ea030a63c?colgroup=6,13,13,13&amp;vcp=1&amp;vop=1&amp;pid=b5b6d7b44&amp;color=36,64,97&amp;vtp=1&amp;bbb=1"/>
              <p:cNvGraphicFramePr>
                <a:graphicFrameLocks noGrp="1"/>
              </p:cNvGraphicFramePr>
              <p:nvPr>
                <p:extLst>
                  <p:ext uri="{D42A27DB-BD31-4B8C-83A1-F6EECF244321}">
                    <p14:modId xmlns:p14="http://schemas.microsoft.com/office/powerpoint/2010/main" val="288066066"/>
                  </p:ext>
                </p:extLst>
              </p:nvPr>
            </p:nvGraphicFramePr>
            <p:xfrm>
              <a:off x="539496" y="4070146"/>
              <a:ext cx="11073384" cy="930339"/>
            </p:xfrm>
            <a:graphic>
              <a:graphicData uri="http://schemas.openxmlformats.org/drawingml/2006/table">
                <a:tbl>
                  <a:tblPr/>
                  <a:tblGrid>
                    <a:gridCol w="1527048">
                      <a:extLst>
                        <a:ext uri="{9D8B030D-6E8A-4147-A177-3AD203B41FA5}">
                          <a16:colId xmlns:a16="http://schemas.microsoft.com/office/drawing/2014/main" val="20000"/>
                        </a:ext>
                      </a:extLst>
                    </a:gridCol>
                    <a:gridCol w="3182112">
                      <a:extLst>
                        <a:ext uri="{9D8B030D-6E8A-4147-A177-3AD203B41FA5}">
                          <a16:colId xmlns:a16="http://schemas.microsoft.com/office/drawing/2014/main" val="20001"/>
                        </a:ext>
                      </a:extLst>
                    </a:gridCol>
                    <a:gridCol w="3182112">
                      <a:extLst>
                        <a:ext uri="{9D8B030D-6E8A-4147-A177-3AD203B41FA5}">
                          <a16:colId xmlns:a16="http://schemas.microsoft.com/office/drawing/2014/main" val="20002"/>
                        </a:ext>
                      </a:extLst>
                    </a:gridCol>
                    <a:gridCol w="3182112">
                      <a:extLst>
                        <a:ext uri="{9D8B030D-6E8A-4147-A177-3AD203B41FA5}">
                          <a16:colId xmlns:a16="http://schemas.microsoft.com/office/drawing/2014/main" val="20003"/>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98" t="-1538" r="-624701" b="-141538"/>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51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98" t="-74157" r="-624701" b="-337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48276" t="-74157" r="-200383" b="-337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48276" t="-74157" r="-100383" b="-337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48276" t="-74157" r="-383" b="-337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5" name="QO_5_AN.5_3#ea030a63c?vcp=1&amp;vop=1&amp;pid=b5b6d7b44&amp;color=36,64,97&amp;vtp=1&amp;bbb=1"/>
              <p:cNvSpPr/>
              <p:nvPr/>
            </p:nvSpPr>
            <p:spPr>
              <a:xfrm>
                <a:off x="539496" y="5136946"/>
                <a:ext cx="11109960" cy="525971"/>
              </a:xfrm>
              <a:prstGeom prst="rect">
                <a:avLst/>
              </a:prstGeom>
              <a:noFill/>
              <a:ln/>
            </p:spPr>
            <p:txBody>
              <a:bodyPr wrap="none" lIns="0" tIns="0" rIns="0" bIns="0" rtlCol="0" anchor="t"/>
              <a:lstStyle/>
              <a:p>
                <a:pPr algn="l" latinLnBrk="1">
                  <a:lnSpc>
                    <a:spcPts val="4500"/>
                  </a:lnSpc>
                </a:pPr>
                <a:r>
                  <a:rPr lang="en-US" altLang="zh-CN" sz="1800" b="0" i="0" dirty="0">
                    <a:solidFill>
                      <a:srgbClr val="6565FF"/>
                    </a:solidFill>
                    <a:latin typeface="Times New Roman" pitchFamily="34" charset="0"/>
                    <a:ea typeface="微软雅黑" pitchFamily="34" charset="-122"/>
                    <a:cs typeface="Times New Roman" pitchFamily="34" charset="-120"/>
                  </a:rPr>
                  <a:t>期望</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5_AN.5_3#ea030a63c?vcp=1&amp;vop=1&amp;pid=b5b6d7b44&amp;color=36,64,97&amp;vtp=1&amp;bbb=1"/>
              <p:cNvSpPr>
                <a:spLocks noRot="1" noChangeAspect="1" noMove="1" noResize="1" noEditPoints="1" noAdjustHandles="1" noChangeArrowheads="1" noChangeShapeType="1" noTextEdit="1"/>
              </p:cNvSpPr>
              <p:nvPr/>
            </p:nvSpPr>
            <p:spPr>
              <a:xfrm>
                <a:off x="539496" y="5136946"/>
                <a:ext cx="11109960" cy="525971"/>
              </a:xfrm>
              <a:prstGeom prst="rect">
                <a:avLst/>
              </a:prstGeom>
              <a:blipFill>
                <a:blip r:embed="rId6"/>
                <a:stretch>
                  <a:fillRect l="-1317" b="-151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anim calcmode="lin" valueType="num">
                                      <p:cBhvr>
                                        <p:cTn id="38" dur="500" fill="hold"/>
                                        <p:tgtEl>
                                          <p:spTgt spid="6"/>
                                        </p:tgtEl>
                                        <p:attrNameLst>
                                          <p:attrName>ppt_x</p:attrName>
                                        </p:attrNameLst>
                                      </p:cBhvr>
                                      <p:tavLst>
                                        <p:tav tm="0">
                                          <p:val>
                                            <p:strVal val="#ppt_x"/>
                                          </p:val>
                                        </p:tav>
                                        <p:tav tm="100000">
                                          <p:val>
                                            <p:strVal val="#ppt_x"/>
                                          </p:val>
                                        </p:tav>
                                      </p:tavLst>
                                    </p:anim>
                                    <p:anim calcmode="lin" valueType="num">
                                      <p:cBhvr>
                                        <p:cTn id="39" dur="500" fill="hold"/>
                                        <p:tgtEl>
                                          <p:spTgt spid="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bg/>
                                          </p:spTgt>
                                        </p:tgtEl>
                                        <p:attrNameLst>
                                          <p:attrName>style.visibility</p:attrName>
                                        </p:attrNameLst>
                                      </p:cBhvr>
                                      <p:to>
                                        <p:strVal val="visible"/>
                                      </p:to>
                                    </p:set>
                                    <p:animEffect transition="in" filter="fade">
                                      <p:cBhvr>
                                        <p:cTn id="42" dur="500"/>
                                        <p:tgtEl>
                                          <p:spTgt spid="5">
                                            <p:bg/>
                                          </p:spTgt>
                                        </p:tgtEl>
                                      </p:cBhvr>
                                    </p:animEffect>
                                    <p:anim calcmode="lin" valueType="num">
                                      <p:cBhvr>
                                        <p:cTn id="43" dur="500" fill="hold"/>
                                        <p:tgtEl>
                                          <p:spTgt spid="5">
                                            <p:bg/>
                                          </p:spTgt>
                                        </p:tgtEl>
                                        <p:attrNameLst>
                                          <p:attrName>ppt_x</p:attrName>
                                        </p:attrNameLst>
                                      </p:cBhvr>
                                      <p:tavLst>
                                        <p:tav tm="0">
                                          <p:val>
                                            <p:strVal val="#ppt_x"/>
                                          </p:val>
                                        </p:tav>
                                        <p:tav tm="100000">
                                          <p:val>
                                            <p:strVal val="#ppt_x"/>
                                          </p:val>
                                        </p:tav>
                                      </p:tavLst>
                                    </p:anim>
                                    <p:anim calcmode="lin" valueType="num">
                                      <p:cBhvr>
                                        <p:cTn id="44" dur="500" fill="hold"/>
                                        <p:tgtEl>
                                          <p:spTgt spid="5">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anim calcmode="lin" valueType="num">
                                      <p:cBhvr>
                                        <p:cTn id="4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4_BD.6_1#389375e40?vcp=1&amp;vop=1&amp;pid=66936280e&amp;color=36,64,97&amp;vtp=1&amp;bt=1&amp;bbb=1&amp;hb=1"/>
              <p:cNvSpPr/>
              <p:nvPr/>
            </p:nvSpPr>
            <p:spPr>
              <a:xfrm>
                <a:off x="539496" y="2708960"/>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记复数的一个构造为:从数集</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,1,</a:t>
                </a:r>
                <a14:m>
                  <m:oMath xmlns:m="http://schemas.openxmlformats.org/officeDocument/2006/math">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中随机取出2个不同的数分别作为复数的实部和虚部.重复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次这样的构</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造</a:t>
                </a:r>
                <a:r>
                  <a:rPr lang="en-US" altLang="zh-CN" sz="1800" b="0" i="0" dirty="0">
                    <a:solidFill>
                      <a:srgbClr val="244061"/>
                    </a:solidFill>
                    <a:latin typeface="Times New Roman" pitchFamily="34" charset="0"/>
                    <a:ea typeface="微软雅黑" pitchFamily="34" charset="-122"/>
                    <a:cs typeface="Times New Roman" pitchFamily="34" charset="-120"/>
                  </a:rPr>
                  <a:t>，可得到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个复数，将它们的乘积记为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𝑧</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.已知复数具有运算性质:</a:t>
                </a:r>
                <a:endParaRPr lang="en-US" altLang="zh-CN" sz="1800" dirty="0"/>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m:t>
                    </m:r>
                    <m:r>
                      <m:rPr>
                        <m:sty m:val="p"/>
                      </m:rPr>
                      <a:rPr lang="en-US" altLang="zh-CN" b="0" i="0">
                        <a:solidFill>
                          <a:srgbClr val="244061"/>
                        </a:solidFill>
                        <a:latin typeface="Cambria Math" pitchFamily="34" charset="0"/>
                        <a:ea typeface="Cambria Math" pitchFamily="34" charset="-122"/>
                        <a:cs typeface="Cambria Math" pitchFamily="34" charset="-120"/>
                      </a:rPr>
                      <m:t>i</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𝑐</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r>
                      <m:rPr>
                        <m:sty m:val="p"/>
                      </m:rPr>
                      <a:rPr lang="en-US" altLang="zh-CN" b="0" i="0">
                        <a:solidFill>
                          <a:srgbClr val="244061"/>
                        </a:solidFill>
                        <a:latin typeface="Cambria Math" pitchFamily="34" charset="0"/>
                        <a:ea typeface="Cambria Math" pitchFamily="34" charset="-122"/>
                        <a:cs typeface="Cambria Math" pitchFamily="34" charset="-120"/>
                      </a:rPr>
                      <m:t>i</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m:t>
                    </m:r>
                    <m:r>
                      <m:rPr>
                        <m:sty m:val="p"/>
                      </m:rPr>
                      <a:rPr lang="en-US" altLang="zh-CN" b="0" i="0">
                        <a:solidFill>
                          <a:srgbClr val="244061"/>
                        </a:solidFill>
                        <a:latin typeface="Cambria Math" pitchFamily="34" charset="0"/>
                        <a:ea typeface="Cambria Math" pitchFamily="34" charset="-122"/>
                        <a:cs typeface="Cambria Math" pitchFamily="34" charset="-120"/>
                      </a:rPr>
                      <m:t>i</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𝑐</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r>
                      <m:rPr>
                        <m:sty m:val="p"/>
                      </m:rPr>
                      <a:rPr lang="en-US" altLang="zh-CN" b="0" i="0">
                        <a:solidFill>
                          <a:srgbClr val="244061"/>
                        </a:solidFill>
                        <a:latin typeface="Cambria Math" pitchFamily="34" charset="0"/>
                        <a:ea typeface="Cambria Math" pitchFamily="34" charset="-122"/>
                        <a:cs typeface="Cambria Math" pitchFamily="34" charset="-120"/>
                      </a:rPr>
                      <m:t>i</m:t>
                    </m:r>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𝑎</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𝑏</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𝑐</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𝑑</m:t>
                    </m:r>
                    <m:r>
                      <a:rPr lang="en-US" altLang="zh-CN" b="0" i="0">
                        <a:solidFill>
                          <a:srgbClr val="244061"/>
                        </a:solidFill>
                        <a:latin typeface="Cambria Math" pitchFamily="34" charset="0"/>
                        <a:ea typeface="Cambria Math" pitchFamily="34" charset="-122"/>
                        <a:cs typeface="Cambria Math" pitchFamily="34" charset="-120"/>
                      </a:rPr>
                      <m:t>∈</m:t>
                    </m:r>
                    <m:r>
                      <a:rPr lang="en-US" altLang="zh-CN" b="1" i="0">
                        <a:solidFill>
                          <a:srgbClr val="244061"/>
                        </a:solidFill>
                        <a:latin typeface="Cambria Math" pitchFamily="34" charset="0"/>
                        <a:ea typeface="Cambria Math" pitchFamily="34" charset="-122"/>
                        <a:cs typeface="Cambria Math" pitchFamily="34" charset="-120"/>
                      </a:rPr>
                      <m:t>𝐑</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i</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为虚数单位.</a:t>
                </a:r>
                <a:endParaRPr lang="en-US" altLang="zh-CN" dirty="0"/>
              </a:p>
            </p:txBody>
          </p:sp>
        </mc:Choice>
        <mc:Fallback xmlns="">
          <p:sp>
            <p:nvSpPr>
              <p:cNvPr id="2" name="QO_4_BD.6_1#389375e40?vcp=1&amp;vop=1&amp;pid=66936280e&amp;color=36,64,97&amp;vtp=1&amp;bt=1&amp;bbb=1&amp;hb=1"/>
              <p:cNvSpPr>
                <a:spLocks noRot="1" noChangeAspect="1" noMove="1" noResize="1" noEditPoints="1" noAdjustHandles="1" noChangeArrowheads="1" noChangeShapeType="1" noTextEdit="1"/>
              </p:cNvSpPr>
              <p:nvPr/>
            </p:nvSpPr>
            <p:spPr>
              <a:xfrm>
                <a:off x="539496" y="2708960"/>
                <a:ext cx="11109960" cy="1192340"/>
              </a:xfrm>
              <a:prstGeom prst="rect">
                <a:avLst/>
              </a:prstGeom>
              <a:blipFill>
                <a:blip r:embed="rId3"/>
                <a:stretch>
                  <a:fillRect l="-1317" r="-988" b="-117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5_BD.7_1#c5149545f?vcp=1&amp;vop=1&amp;pid=389375e40&amp;color=36,64,97&amp;vtp=1&amp;bbb=1"/>
              <p:cNvSpPr/>
              <p:nvPr/>
            </p:nvSpPr>
            <p:spPr>
              <a:xfrm>
                <a:off x="539496" y="3947527"/>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时，记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𝑧</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的取值为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的分布列;</a:t>
                </a:r>
                <a:endParaRPr lang="en-US" altLang="zh-CN" sz="1800" dirty="0"/>
              </a:p>
            </p:txBody>
          </p:sp>
        </mc:Choice>
        <mc:Fallback xmlns="">
          <p:sp>
            <p:nvSpPr>
              <p:cNvPr id="3" name="QO_5_BD.7_1#c5149545f?vcp=1&amp;vop=1&amp;pid=389375e40&amp;color=36,64,97&amp;vtp=1&amp;bbb=1"/>
              <p:cNvSpPr>
                <a:spLocks noRot="1" noChangeAspect="1" noMove="1" noResize="1" noEditPoints="1" noAdjustHandles="1" noChangeArrowheads="1" noChangeShapeType="1" noTextEdit="1"/>
              </p:cNvSpPr>
              <p:nvPr/>
            </p:nvSpPr>
            <p:spPr>
              <a:xfrm>
                <a:off x="539496" y="3947527"/>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AN.8_1#c5149545f?vcp=1&amp;vop=1&amp;pid=389375e40&amp;color=36,64,97&amp;vtp=1&amp;bt=1&amp;bbb=1"/>
              <p:cNvSpPr/>
              <p:nvPr/>
            </p:nvSpPr>
            <p:spPr>
              <a:xfrm>
                <a:off x="539496" y="828000"/>
                <a:ext cx="11109960" cy="4307205"/>
              </a:xfrm>
              <a:prstGeom prst="rect">
                <a:avLst/>
              </a:prstGeom>
              <a:noFill/>
              <a:ln/>
            </p:spPr>
            <p:txBody>
              <a:bodyPr wrap="none" lIns="0" tIns="0" rIns="0" bIns="0" rtlCol="0" anchor="t"/>
              <a:lstStyle/>
              <a:p>
                <a:pPr algn="l" latinLnBrk="1">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【解】由题意可知，可构成的复数分别为1,</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i</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m:rPr>
                        <m:sty m:val="p"/>
                      </m:rPr>
                      <a:rPr lang="en-US" altLang="zh-CN" sz="1800" b="0" i="0">
                        <a:solidFill>
                          <a:srgbClr val="6565FF"/>
                        </a:solidFill>
                        <a:latin typeface="Cambria Math" pitchFamily="34" charset="0"/>
                        <a:ea typeface="Cambria Math" pitchFamily="34" charset="-122"/>
                        <a:cs typeface="Cambria Math" pitchFamily="34" charset="-120"/>
                      </a:rPr>
                      <m:t>i</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m:rPr>
                        <m:sty m:val="p"/>
                      </m:rPr>
                      <a:rPr lang="en-US" altLang="zh-CN" sz="1800" b="0" i="0">
                        <a:solidFill>
                          <a:srgbClr val="6565FF"/>
                        </a:solidFill>
                        <a:latin typeface="Cambria Math" pitchFamily="34" charset="0"/>
                        <a:ea typeface="Cambria Math" pitchFamily="34" charset="-122"/>
                        <a:cs typeface="Cambria Math" pitchFamily="34" charset="-120"/>
                      </a:rPr>
                      <m:t>i</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i</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，共6个.</a:t>
                </a:r>
                <a:endParaRPr lang="en-US" altLang="zh-CN" sz="1800" dirty="0"/>
              </a:p>
              <a:p>
                <a:pPr latinLnBrk="1">
                  <a:lnSpc>
                    <a:spcPts val="2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m:rPr>
                        <m:sty m:val="p"/>
                      </m:rPr>
                      <a:rPr lang="en-US" altLang="zh-CN" sz="1800" b="0" i="0">
                        <a:solidFill>
                          <a:srgbClr val="6565FF"/>
                        </a:solidFill>
                        <a:latin typeface="Cambria Math" pitchFamily="34" charset="0"/>
                        <a:ea typeface="Cambria Math" pitchFamily="34" charset="-122"/>
                        <a:cs typeface="Cambria Math" pitchFamily="34" charset="-120"/>
                      </a:rPr>
                      <m:t>i</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m:rPr>
                        <m:sty m:val="p"/>
                      </m:rPr>
                      <a:rPr lang="en-US" altLang="zh-CN" sz="1800" b="0" i="0">
                        <a:solidFill>
                          <a:srgbClr val="6565FF"/>
                        </a:solidFill>
                        <a:latin typeface="Cambria Math" pitchFamily="34" charset="0"/>
                        <a:ea typeface="Cambria Math" pitchFamily="34" charset="-122"/>
                        <a:cs typeface="Cambria Math" pitchFamily="34" charset="-120"/>
                      </a:rPr>
                      <m:t>i</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m:rPr>
                        <m:sty m:val="p"/>
                      </m:rPr>
                      <a:rPr lang="en-US" altLang="zh-CN" sz="1800" b="0" i="0">
                        <a:solidFill>
                          <a:srgbClr val="6565FF"/>
                        </a:solidFill>
                        <a:latin typeface="Cambria Math" pitchFamily="34" charset="0"/>
                        <a:ea typeface="Cambria Math" pitchFamily="34" charset="-122"/>
                        <a:cs typeface="Cambria Math" pitchFamily="34" charset="-120"/>
                      </a:rPr>
                      <m:t>i</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i</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800" b="0" i="0" dirty="0">
                    <a:solidFill>
                      <a:srgbClr val="6565FF"/>
                    </a:solidFill>
                    <a:latin typeface="Times New Roman" pitchFamily="34" charset="0"/>
                    <a:ea typeface="微软雅黑" pitchFamily="34" charset="-122"/>
                    <a:cs typeface="Times New Roman" pitchFamily="34" charset="-120"/>
                  </a:rPr>
                  <a:t>的可能取值为1,</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,2,3,</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=3)=</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6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的分布列为</a:t>
                </a:r>
                <a:endParaRPr lang="en-US" altLang="zh-CN" sz="1800" dirty="0"/>
              </a:p>
            </p:txBody>
          </p:sp>
        </mc:Choice>
        <mc:Fallback xmlns="">
          <p:sp>
            <p:nvSpPr>
              <p:cNvPr id="2" name="QO_5_AN.8_1#c5149545f?vcp=1&amp;vop=1&amp;pid=389375e40&amp;color=36,64,97&amp;vtp=1&amp;bt=1&amp;bbb=1"/>
              <p:cNvSpPr>
                <a:spLocks noRot="1" noChangeAspect="1" noMove="1" noResize="1" noEditPoints="1" noAdjustHandles="1" noChangeArrowheads="1" noChangeShapeType="1" noTextEdit="1"/>
              </p:cNvSpPr>
              <p:nvPr/>
            </p:nvSpPr>
            <p:spPr>
              <a:xfrm>
                <a:off x="539496" y="828000"/>
                <a:ext cx="11109960" cy="4307205"/>
              </a:xfrm>
              <a:prstGeom prst="rect">
                <a:avLst/>
              </a:prstGeom>
              <a:blipFill>
                <a:blip r:embed="rId3"/>
                <a:stretch>
                  <a:fillRect l="-1317" t="-567" b="-325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8" name="QO_5_AN.8_2#c5149545f?colgroup=0,0,19,0,0,20,0&amp;vcp=1&amp;vop=1&amp;pid=389375e40&amp;color=36,64,97&amp;vtp=1&amp;bbb=1"/>
              <p:cNvGraphicFramePr>
                <a:graphicFrameLocks noGrp="1"/>
              </p:cNvGraphicFramePr>
              <p:nvPr>
                <p:extLst>
                  <p:ext uri="{D42A27DB-BD31-4B8C-83A1-F6EECF244321}">
                    <p14:modId xmlns:p14="http://schemas.microsoft.com/office/powerpoint/2010/main" val="2706500152"/>
                  </p:ext>
                </p:extLst>
              </p:nvPr>
            </p:nvGraphicFramePr>
            <p:xfrm>
              <a:off x="539496" y="5224231"/>
              <a:ext cx="11073384" cy="895731"/>
            </p:xfrm>
            <a:graphic>
              <a:graphicData uri="http://schemas.openxmlformats.org/drawingml/2006/table">
                <a:tbl>
                  <a:tblPr/>
                  <a:tblGrid>
                    <a:gridCol w="365760">
                      <a:extLst>
                        <a:ext uri="{9D8B030D-6E8A-4147-A177-3AD203B41FA5}">
                          <a16:colId xmlns:a16="http://schemas.microsoft.com/office/drawing/2014/main" val="20000"/>
                        </a:ext>
                      </a:extLst>
                    </a:gridCol>
                    <a:gridCol w="320040">
                      <a:extLst>
                        <a:ext uri="{9D8B030D-6E8A-4147-A177-3AD203B41FA5}">
                          <a16:colId xmlns:a16="http://schemas.microsoft.com/office/drawing/2014/main" val="20001"/>
                        </a:ext>
                      </a:extLst>
                    </a:gridCol>
                    <a:gridCol w="4654296">
                      <a:extLst>
                        <a:ext uri="{9D8B030D-6E8A-4147-A177-3AD203B41FA5}">
                          <a16:colId xmlns:a16="http://schemas.microsoft.com/office/drawing/2014/main" val="20002"/>
                        </a:ext>
                      </a:extLst>
                    </a:gridCol>
                    <a:gridCol w="320040">
                      <a:extLst>
                        <a:ext uri="{9D8B030D-6E8A-4147-A177-3AD203B41FA5}">
                          <a16:colId xmlns:a16="http://schemas.microsoft.com/office/drawing/2014/main" val="20003"/>
                        </a:ext>
                      </a:extLst>
                    </a:gridCol>
                    <a:gridCol w="320040">
                      <a:extLst>
                        <a:ext uri="{9D8B030D-6E8A-4147-A177-3AD203B41FA5}">
                          <a16:colId xmlns:a16="http://schemas.microsoft.com/office/drawing/2014/main" val="20004"/>
                        </a:ext>
                      </a:extLst>
                    </a:gridCol>
                    <a:gridCol w="4773168">
                      <a:extLst>
                        <a:ext uri="{9D8B030D-6E8A-4147-A177-3AD203B41FA5}">
                          <a16:colId xmlns:a16="http://schemas.microsoft.com/office/drawing/2014/main" val="20005"/>
                        </a:ext>
                      </a:extLst>
                    </a:gridCol>
                    <a:gridCol w="320040">
                      <a:extLst>
                        <a:ext uri="{9D8B030D-6E8A-4147-A177-3AD203B41FA5}">
                          <a16:colId xmlns:a16="http://schemas.microsoft.com/office/drawing/2014/main" val="20006"/>
                        </a:ext>
                      </a:extLst>
                    </a:gridCol>
                  </a:tblGrid>
                  <a:tr h="384429">
                    <a:tc>
                      <a:txBody>
                        <a:bodyPr/>
                        <a:lstStyle/>
                        <a:p>
                          <a:pPr algn="ctr" latinLnBrk="1" hangingPunct="0">
                            <a:lnSpc>
                              <a:spcPts val="24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rad>
                                <m:radPr>
                                  <m:degHide m:val="on"/>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spc="-100">
                                      <a:solidFill>
                                        <a:srgbClr val="6565FF"/>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spc="-100">
                                      <a:solidFill>
                                        <a:srgbClr val="6565FF"/>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11302">
                    <a:tc>
                      <a:txBody>
                        <a:bodyPr/>
                        <a:lstStyle/>
                        <a:p>
                          <a:pPr algn="ctr" latinLnBrk="1" hangingPunct="0">
                            <a:lnSpc>
                              <a:spcPts val="24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8" name="QO_5_AN.8_2#c5149545f?colgroup=0,0,19,0,0,20,0&amp;vcp=1&amp;vop=1&amp;pid=389375e40&amp;color=36,64,97&amp;vtp=1&amp;bbb=1"/>
              <p:cNvGraphicFramePr>
                <a:graphicFrameLocks noGrp="1"/>
              </p:cNvGraphicFramePr>
              <p:nvPr>
                <p:extLst>
                  <p:ext uri="{D42A27DB-BD31-4B8C-83A1-F6EECF244321}">
                    <p14:modId xmlns:p14="http://schemas.microsoft.com/office/powerpoint/2010/main" val="2706500152"/>
                  </p:ext>
                </p:extLst>
              </p:nvPr>
            </p:nvGraphicFramePr>
            <p:xfrm>
              <a:off x="539496" y="5224231"/>
              <a:ext cx="11073384" cy="895731"/>
            </p:xfrm>
            <a:graphic>
              <a:graphicData uri="http://schemas.openxmlformats.org/drawingml/2006/table">
                <a:tbl>
                  <a:tblPr/>
                  <a:tblGrid>
                    <a:gridCol w="365760">
                      <a:extLst>
                        <a:ext uri="{9D8B030D-6E8A-4147-A177-3AD203B41FA5}">
                          <a16:colId xmlns:a16="http://schemas.microsoft.com/office/drawing/2014/main" val="20000"/>
                        </a:ext>
                      </a:extLst>
                    </a:gridCol>
                    <a:gridCol w="320040">
                      <a:extLst>
                        <a:ext uri="{9D8B030D-6E8A-4147-A177-3AD203B41FA5}">
                          <a16:colId xmlns:a16="http://schemas.microsoft.com/office/drawing/2014/main" val="20001"/>
                        </a:ext>
                      </a:extLst>
                    </a:gridCol>
                    <a:gridCol w="4654296">
                      <a:extLst>
                        <a:ext uri="{9D8B030D-6E8A-4147-A177-3AD203B41FA5}">
                          <a16:colId xmlns:a16="http://schemas.microsoft.com/office/drawing/2014/main" val="20002"/>
                        </a:ext>
                      </a:extLst>
                    </a:gridCol>
                    <a:gridCol w="320040">
                      <a:extLst>
                        <a:ext uri="{9D8B030D-6E8A-4147-A177-3AD203B41FA5}">
                          <a16:colId xmlns:a16="http://schemas.microsoft.com/office/drawing/2014/main" val="20003"/>
                        </a:ext>
                      </a:extLst>
                    </a:gridCol>
                    <a:gridCol w="320040">
                      <a:extLst>
                        <a:ext uri="{9D8B030D-6E8A-4147-A177-3AD203B41FA5}">
                          <a16:colId xmlns:a16="http://schemas.microsoft.com/office/drawing/2014/main" val="20004"/>
                        </a:ext>
                      </a:extLst>
                    </a:gridCol>
                    <a:gridCol w="4773168">
                      <a:extLst>
                        <a:ext uri="{9D8B030D-6E8A-4147-A177-3AD203B41FA5}">
                          <a16:colId xmlns:a16="http://schemas.microsoft.com/office/drawing/2014/main" val="20005"/>
                        </a:ext>
                      </a:extLst>
                    </a:gridCol>
                    <a:gridCol w="320040">
                      <a:extLst>
                        <a:ext uri="{9D8B030D-6E8A-4147-A177-3AD203B41FA5}">
                          <a16:colId xmlns:a16="http://schemas.microsoft.com/office/drawing/2014/main" val="20006"/>
                        </a:ext>
                      </a:extLst>
                    </a:gridCol>
                  </a:tblGrid>
                  <a:tr h="38442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67" t="-3125" r="-2931667" b="-137500"/>
                          </a:stretch>
                        </a:blipFill>
                      </a:tcPr>
                    </a:tc>
                    <a:tc>
                      <a:txBody>
                        <a:bodyPr/>
                        <a:lstStyle/>
                        <a:p>
                          <a:pPr algn="ctr" latinLnBrk="1" hangingPunct="0">
                            <a:lnSpc>
                              <a:spcPts val="25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4941" t="-3125" r="-123591" b="-137500"/>
                          </a:stretch>
                        </a:blipFill>
                      </a:tcPr>
                    </a:tc>
                    <a:tc>
                      <a:txBody>
                        <a:bodyPr/>
                        <a:lstStyle/>
                        <a:p>
                          <a:pPr algn="ctr" latinLnBrk="1" hangingPunct="0">
                            <a:lnSpc>
                              <a:spcPts val="25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25415" t="-3125" r="-7024" b="-137500"/>
                          </a:stretch>
                        </a:blipFill>
                      </a:tcPr>
                    </a:tc>
                    <a:tc>
                      <a:txBody>
                        <a:bodyPr/>
                        <a:lstStyle/>
                        <a:p>
                          <a:pPr algn="ctr" latinLnBrk="1" hangingPunct="0">
                            <a:lnSpc>
                              <a:spcPts val="25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1130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67" t="-78571" r="-2931667" b="-476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15094" t="-78571" r="-3218868" b="-476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4941" t="-78571" r="-123591" b="-476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54717" t="-78571" r="-1679245" b="-476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788462" t="-78571" r="-1611538" b="-476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25415" t="-78571" r="-7024" b="-476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330189" t="-78571" r="-3774" b="-4762"/>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anim calcmode="lin" valueType="num">
                                      <p:cBhvr>
                                        <p:cTn id="63" dur="500" fill="hold"/>
                                        <p:tgtEl>
                                          <p:spTgt spid="8"/>
                                        </p:tgtEl>
                                        <p:attrNameLst>
                                          <p:attrName>ppt_x</p:attrName>
                                        </p:attrNameLst>
                                      </p:cBhvr>
                                      <p:tavLst>
                                        <p:tav tm="0">
                                          <p:val>
                                            <p:strVal val="#ppt_x"/>
                                          </p:val>
                                        </p:tav>
                                        <p:tav tm="100000">
                                          <p:val>
                                            <p:strVal val="#ppt_x"/>
                                          </p:val>
                                        </p:tav>
                                      </p:tavLst>
                                    </p:anim>
                                    <p:anim calcmode="lin" valueType="num">
                                      <p:cBhvr>
                                        <p:cTn id="64"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9_1#54409bed1?vcp=1&amp;vop=1&amp;pid=389375e40&amp;color=36,64,97&amp;vtp=1&amp;bt=1&amp;bbb=1"/>
              <p:cNvSpPr/>
              <p:nvPr/>
            </p:nvSpPr>
            <p:spPr>
              <a:xfrm>
                <a:off x="539496" y="219988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时，求满足</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𝑧</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的概率;</a:t>
                </a:r>
                <a:endParaRPr lang="en-US" altLang="zh-CN" sz="1800" dirty="0"/>
              </a:p>
            </p:txBody>
          </p:sp>
        </mc:Choice>
        <mc:Fallback xmlns="">
          <p:sp>
            <p:nvSpPr>
              <p:cNvPr id="2" name="QO_5_BD.9_1#54409bed1?vcp=1&amp;vop=1&amp;pid=389375e40&amp;color=36,64,97&amp;vtp=1&amp;bt=1&amp;bbb=1"/>
              <p:cNvSpPr>
                <a:spLocks noRot="1" noChangeAspect="1" noMove="1" noResize="1" noEditPoints="1" noAdjustHandles="1" noChangeArrowheads="1" noChangeShapeType="1" noTextEdit="1"/>
              </p:cNvSpPr>
              <p:nvPr/>
            </p:nvSpPr>
            <p:spPr>
              <a:xfrm>
                <a:off x="539496" y="2199880"/>
                <a:ext cx="11109960" cy="363665"/>
              </a:xfrm>
              <a:prstGeom prst="rect">
                <a:avLst/>
              </a:prstGeom>
              <a:blipFill>
                <a:blip r:embed="rId3"/>
                <a:stretch>
                  <a:fillRect l="-1317" b="-3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5_AN.10_1#54409bed1?vcp=1&amp;vop=1&amp;pid=389375e40&amp;color=36,64,97&amp;vtp=1&amp;bbb=1"/>
              <p:cNvSpPr/>
              <p:nvPr/>
            </p:nvSpPr>
            <p:spPr>
              <a:xfrm>
                <a:off x="539496" y="2573514"/>
                <a:ext cx="11109960" cy="20955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时，有</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=216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（种）构造方法，</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其</a:t>
                </a:r>
                <a:r>
                  <a:rPr lang="en-US" altLang="zh-CN" sz="1800" b="0" i="0">
                    <a:solidFill>
                      <a:srgbClr val="6565FF"/>
                    </a:solidFill>
                    <a:latin typeface="Times New Roman" pitchFamily="34" charset="0"/>
                    <a:ea typeface="微软雅黑" pitchFamily="34" charset="-122"/>
                    <a:cs typeface="Times New Roman" pitchFamily="34" charset="-120"/>
                  </a:rPr>
                  <a:t>中</a:t>
                </a:r>
                <a:r>
                  <a:rPr lang="en-US" altLang="zh-CN" sz="1800" b="0" i="0" dirty="0">
                    <a:solidFill>
                      <a:srgbClr val="6565FF"/>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的情况有:</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①3</m:t>
                    </m:r>
                  </m:oMath>
                </a14:m>
                <a:r>
                  <a:rPr lang="en-US" altLang="zh-CN" sz="1800" b="0" i="0" dirty="0">
                    <a:solidFill>
                      <a:srgbClr val="6565FF"/>
                    </a:solidFill>
                    <a:latin typeface="Times New Roman" pitchFamily="34" charset="0"/>
                    <a:ea typeface="微软雅黑" pitchFamily="34" charset="-122"/>
                    <a:cs typeface="Times New Roman" pitchFamily="34" charset="-120"/>
                  </a:rPr>
                  <a:t>个复数的模均为1，共有</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②3</m:t>
                    </m:r>
                  </m:oMath>
                </a14:m>
                <a:r>
                  <a:rPr lang="en-US" altLang="zh-CN" sz="1800" b="0" i="0" dirty="0">
                    <a:solidFill>
                      <a:srgbClr val="6565FF"/>
                    </a:solidFill>
                    <a:latin typeface="Times New Roman" pitchFamily="34" charset="0"/>
                    <a:ea typeface="微软雅黑" pitchFamily="34" charset="-122"/>
                    <a:cs typeface="Times New Roman" pitchFamily="34" charset="-120"/>
                  </a:rPr>
                  <a:t>个复数中，有2个的模为1，1个的模为</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或2，共有</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=48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8+48</m:t>
                        </m:r>
                      </m:num>
                      <m:den>
                        <m:r>
                          <a:rPr lang="en-US" altLang="zh-CN" sz="1800" b="0" i="0">
                            <a:solidFill>
                              <a:srgbClr val="6565FF"/>
                            </a:solidFill>
                            <a:latin typeface="Cambria Math" pitchFamily="34" charset="0"/>
                            <a:ea typeface="Cambria Math" pitchFamily="34" charset="-122"/>
                            <a:cs typeface="Cambria Math" pitchFamily="34" charset="-120"/>
                          </a:rPr>
                          <m:t>216</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27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5_AN.10_1#54409bed1?vcp=1&amp;vop=1&amp;pid=389375e40&amp;color=36,64,97&amp;vtp=1&amp;bbb=1"/>
              <p:cNvSpPr>
                <a:spLocks noRot="1" noChangeAspect="1" noMove="1" noResize="1" noEditPoints="1" noAdjustHandles="1" noChangeArrowheads="1" noChangeShapeType="1" noTextEdit="1"/>
              </p:cNvSpPr>
              <p:nvPr/>
            </p:nvSpPr>
            <p:spPr>
              <a:xfrm>
                <a:off x="539496" y="2573514"/>
                <a:ext cx="11109960" cy="2095500"/>
              </a:xfrm>
              <a:prstGeom prst="rect">
                <a:avLst/>
              </a:prstGeom>
              <a:blipFill>
                <a:blip r:embed="rId4"/>
                <a:stretch>
                  <a:fillRect l="-1317" b="-407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11_1#37cbca82e?vcp=1&amp;vop=1&amp;pid=389375e40&amp;color=36,64,97&amp;vtp=1&amp;bt=1&amp;bbb=1"/>
              <p:cNvSpPr/>
              <p:nvPr/>
            </p:nvSpPr>
            <p:spPr>
              <a:xfrm>
                <a:off x="539496" y="168594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𝑧</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|&lt;5</m:t>
                    </m:r>
                  </m:oMath>
                </a14:m>
                <a:r>
                  <a:rPr lang="en-US" altLang="zh-CN" sz="1800" b="0" i="0" dirty="0">
                    <a:solidFill>
                      <a:srgbClr val="244061"/>
                    </a:solidFill>
                    <a:latin typeface="Times New Roman" pitchFamily="34" charset="0"/>
                    <a:ea typeface="微软雅黑" pitchFamily="34" charset="-122"/>
                    <a:cs typeface="Times New Roman" pitchFamily="34" charset="-120"/>
                  </a:rPr>
                  <a:t>的概率</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𝑃</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5_BD.11_1#37cbca82e?vcp=1&amp;vop=1&amp;pid=389375e40&amp;color=36,64,97&amp;vtp=1&amp;bt=1&amp;bbb=1"/>
              <p:cNvSpPr>
                <a:spLocks noRot="1" noChangeAspect="1" noMove="1" noResize="1" noEditPoints="1" noAdjustHandles="1" noChangeArrowheads="1" noChangeShapeType="1" noTextEdit="1"/>
              </p:cNvSpPr>
              <p:nvPr/>
            </p:nvSpPr>
            <p:spPr>
              <a:xfrm>
                <a:off x="539496" y="1685943"/>
                <a:ext cx="11109960" cy="363665"/>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5_AN.12_1#37cbca82e?vcp=1&amp;vop=1&amp;pid=389375e40&amp;color=36,64,97&amp;vtp=1&amp;bbb=1"/>
              <p:cNvSpPr/>
              <p:nvPr/>
            </p:nvSpPr>
            <p:spPr>
              <a:xfrm>
                <a:off x="539496" y="2059577"/>
                <a:ext cx="11109960" cy="3164459"/>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时，显然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的所有取值都满足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|&lt;5</m:t>
                    </m:r>
                  </m:oMath>
                </a14:m>
                <a:r>
                  <a:rPr lang="en-US" altLang="zh-CN" sz="1800" b="0" i="0" dirty="0">
                    <a:solidFill>
                      <a:srgbClr val="6565FF"/>
                    </a:solidFill>
                    <a:latin typeface="Times New Roman" pitchFamily="34" charset="0"/>
                    <a:ea typeface="微软雅黑" pitchFamily="34" charset="-122"/>
                    <a:cs typeface="Times New Roman" pitchFamily="34" charset="-120"/>
                  </a:rPr>
                  <a:t>，此时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时，满足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|&lt;5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的情况共有三种:</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①</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800" b="0" i="0" dirty="0">
                    <a:solidFill>
                      <a:srgbClr val="6565FF"/>
                    </a:solidFill>
                    <a:latin typeface="Times New Roman" pitchFamily="34" charset="0"/>
                    <a:ea typeface="微软雅黑" pitchFamily="34" charset="-122"/>
                    <a:cs typeface="Times New Roman" pitchFamily="34" charset="-120"/>
                  </a:rPr>
                  <a:t>个复数的模均为1，则共有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种</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6565FF"/>
                    </a:solidFill>
                    <a:latin typeface="Times New Roman" pitchFamily="34" charset="0"/>
                    <a:ea typeface="微软雅黑" pitchFamily="34" charset="-122"/>
                    <a:cs typeface="Times New Roman" pitchFamily="34" charset="-120"/>
                  </a:rPr>
                  <a:t>②</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个复数的模为1，剩余1个的模为</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或2，则共有</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a:t>
                </a:r>
                <a:endParaRPr lang="en-US" altLang="zh-CN" sz="1800" dirty="0"/>
              </a:p>
              <a:p>
                <a:pPr latinLnBrk="1">
                  <a:lnSpc>
                    <a:spcPts val="3600"/>
                  </a:lnSpc>
                </a:pPr>
                <a:r>
                  <a:rPr lang="en-US" altLang="zh-CN" b="0" i="0">
                    <a:solidFill>
                      <a:srgbClr val="6565FF"/>
                    </a:solidFill>
                    <a:latin typeface="Times New Roman" pitchFamily="34" charset="0"/>
                    <a:ea typeface="微软雅黑" pitchFamily="34" charset="-122"/>
                    <a:cs typeface="Times New Roman" pitchFamily="34" charset="-120"/>
                  </a:rPr>
                  <a:t>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个复数的模为1，剩余2个的模为</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或2，则共有</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此</a:t>
                </a:r>
                <a:r>
                  <a:rPr lang="en-US" altLang="zh-CN" sz="1800" b="0" i="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6</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oMath>
                </a14:m>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也符合上式.</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1" i="0">
                            <a:solidFill>
                              <a:srgbClr val="6565FF"/>
                            </a:solidFill>
                            <a:latin typeface="Cambria Math" pitchFamily="34" charset="0"/>
                            <a:ea typeface="Cambria Math" pitchFamily="34" charset="-122"/>
                            <a:cs typeface="Cambria Math" pitchFamily="34" charset="-120"/>
                          </a:rPr>
                          <m:t>𝐍</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5_AN.12_1#37cbca82e?vcp=1&amp;vop=1&amp;pid=389375e40&amp;color=36,64,97&amp;vtp=1&amp;bbb=1"/>
              <p:cNvSpPr>
                <a:spLocks noRot="1" noChangeAspect="1" noMove="1" noResize="1" noEditPoints="1" noAdjustHandles="1" noChangeArrowheads="1" noChangeShapeType="1" noTextEdit="1"/>
              </p:cNvSpPr>
              <p:nvPr/>
            </p:nvSpPr>
            <p:spPr>
              <a:xfrm>
                <a:off x="539496" y="2059577"/>
                <a:ext cx="11109960" cy="3164459"/>
              </a:xfrm>
              <a:prstGeom prst="rect">
                <a:avLst/>
              </a:prstGeom>
              <a:blipFill>
                <a:blip r:embed="rId4"/>
                <a:stretch>
                  <a:fillRect l="-1317" b="-25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1495</Words>
  <Application>Microsoft Office PowerPoint</Application>
  <PresentationFormat>宽屏</PresentationFormat>
  <Paragraphs>333</Paragraphs>
  <Slides>32</Slides>
  <Notes>31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32</vt:i4>
      </vt:variant>
    </vt:vector>
  </HeadingPairs>
  <TitlesOfParts>
    <vt:vector size="41" baseType="lpstr">
      <vt:lpstr>等线</vt:lpstr>
      <vt:lpstr>仿宋</vt:lpstr>
      <vt:lpstr>SimSun</vt:lpstr>
      <vt:lpstr>微软雅黑</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2025-10-21T08:24:55Z</dcterms:created>
  <dcterms:modified xsi:type="dcterms:W3CDTF">2025-10-21T08:31:46Z</dcterms:modified>
  <cp:category/>
  <cp:contentStatus/>
</cp:coreProperties>
</file>